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5"/>
  </p:sldMasterIdLst>
  <p:notesMasterIdLst>
    <p:notesMasterId r:id="rId37"/>
  </p:notesMasterIdLst>
  <p:sldIdLst>
    <p:sldId id="2076137286" r:id="rId6"/>
    <p:sldId id="10254" r:id="rId7"/>
    <p:sldId id="2076136795" r:id="rId8"/>
    <p:sldId id="282" r:id="rId9"/>
    <p:sldId id="270" r:id="rId10"/>
    <p:sldId id="2076137285" r:id="rId11"/>
    <p:sldId id="2076137288" r:id="rId12"/>
    <p:sldId id="2076137289" r:id="rId13"/>
    <p:sldId id="2076137281" r:id="rId14"/>
    <p:sldId id="276" r:id="rId15"/>
    <p:sldId id="277" r:id="rId16"/>
    <p:sldId id="259" r:id="rId17"/>
    <p:sldId id="272" r:id="rId18"/>
    <p:sldId id="279" r:id="rId19"/>
    <p:sldId id="281" r:id="rId20"/>
    <p:sldId id="280" r:id="rId21"/>
    <p:sldId id="285" r:id="rId22"/>
    <p:sldId id="271" r:id="rId23"/>
    <p:sldId id="273" r:id="rId24"/>
    <p:sldId id="2076137290" r:id="rId25"/>
    <p:sldId id="434" r:id="rId26"/>
    <p:sldId id="258" r:id="rId27"/>
    <p:sldId id="411" r:id="rId28"/>
    <p:sldId id="401" r:id="rId29"/>
    <p:sldId id="2076137291" r:id="rId30"/>
    <p:sldId id="423" r:id="rId31"/>
    <p:sldId id="2076137292" r:id="rId32"/>
    <p:sldId id="268" r:id="rId33"/>
    <p:sldId id="269" r:id="rId34"/>
    <p:sldId id="288" r:id="rId35"/>
    <p:sldId id="2076137293" r:id="rId36"/>
  </p:sldIdLst>
  <p:sldSz cx="12192000" cy="6858000"/>
  <p:notesSz cx="6858000" cy="2743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145A"/>
    <a:srgbClr val="5C2D91"/>
    <a:srgbClr val="F8F8F8"/>
    <a:srgbClr val="511C74"/>
    <a:srgbClr val="6A2C91"/>
    <a:srgbClr val="E2068C"/>
    <a:srgbClr val="FFFFFF"/>
    <a:srgbClr val="7FCC27"/>
    <a:srgbClr val="231F20"/>
    <a:srgbClr val="1516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72333" autoAdjust="0"/>
  </p:normalViewPr>
  <p:slideViewPr>
    <p:cSldViewPr snapToGrid="0">
      <p:cViewPr varScale="1">
        <p:scale>
          <a:sx n="79" d="100"/>
          <a:sy n="79" d="100"/>
        </p:scale>
        <p:origin x="172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11/25/2020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dotnet/interactiv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3199CD-3E1B-4AE6-990F-76F925F5EA9F}" type="slidenum">
              <a:rPr lang="en-US" altLang="zh-CN" smtClean="0"/>
              <a:t>2</a:t>
            </a:fld>
            <a:endParaRPr lang="en-US" altLang="zh-CN"/>
          </a:p>
        </p:txBody>
      </p:sp>
    </p:spTree>
    <p:extLst>
      <p:ext uri="{BB962C8B-B14F-4D97-AF65-F5344CB8AC3E}">
        <p14:creationId xmlns:p14="http://schemas.microsoft.com/office/powerpoint/2010/main" val="861365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Steve to speak</a:t>
            </a:r>
          </a:p>
        </p:txBody>
      </p:sp>
      <p:sp>
        <p:nvSpPr>
          <p:cNvPr id="4" name="Slide Number Placeholder 3"/>
          <p:cNvSpPr>
            <a:spLocks noGrp="1"/>
          </p:cNvSpPr>
          <p:nvPr>
            <p:ph type="sldNum" sz="quarter" idx="5"/>
          </p:nvPr>
        </p:nvSpPr>
        <p:spPr/>
        <p:txBody>
          <a:bodyPr/>
          <a:lstStyle/>
          <a:p>
            <a:fld id="{E5A37FCA-BD8A-BE4C-B42C-E16B56444060}" type="slidenum">
              <a:rPr lang="en-US" smtClean="0"/>
              <a:t>12</a:t>
            </a:fld>
            <a:endParaRPr lang="en-US"/>
          </a:p>
        </p:txBody>
      </p:sp>
    </p:spTree>
    <p:extLst>
      <p:ext uri="{BB962C8B-B14F-4D97-AF65-F5344CB8AC3E}">
        <p14:creationId xmlns:p14="http://schemas.microsoft.com/office/powerpoint/2010/main" val="3005142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Safia</a:t>
            </a:r>
            <a:r>
              <a:rPr lang="en-GB" dirty="0"/>
              <a:t> to speak</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server and </a:t>
            </a:r>
            <a:r>
              <a:rPr lang="en-US" dirty="0" err="1"/>
              <a:t>WebAssembly</a:t>
            </a:r>
            <a:r>
              <a:rPr lang="en-US" dirty="0"/>
              <a:t> hosting models, you can run </a:t>
            </a:r>
            <a:r>
              <a:rPr lang="en-US" dirty="0" err="1"/>
              <a:t>Blazor</a:t>
            </a:r>
            <a:r>
              <a:rPr lang="en-US" dirty="0"/>
              <a:t> on a variety of targets: from Linux and Windows servers to inside modern web browsers. In .NET 5, we shipped support for </a:t>
            </a:r>
            <a:r>
              <a:rPr lang="en-US" dirty="0" err="1"/>
              <a:t>compatability</a:t>
            </a:r>
            <a:r>
              <a:rPr lang="en-US" dirty="0"/>
              <a:t> analyzers that allow you to decorate your library's project file or APIs with information about supported platforms for an API. Now, instead of getting errors about unsupported APIs during runtime once you're application has already been deployed, you can get those warnings during development. Gone are the days of having to deal with extra headaches in production.</a:t>
            </a:r>
          </a:p>
        </p:txBody>
      </p:sp>
      <p:sp>
        <p:nvSpPr>
          <p:cNvPr id="4" name="Slide Number Placeholder 3"/>
          <p:cNvSpPr>
            <a:spLocks noGrp="1"/>
          </p:cNvSpPr>
          <p:nvPr>
            <p:ph type="sldNum" sz="quarter" idx="5"/>
          </p:nvPr>
        </p:nvSpPr>
        <p:spPr/>
        <p:txBody>
          <a:bodyPr/>
          <a:lstStyle/>
          <a:p>
            <a:fld id="{E5A37FCA-BD8A-BE4C-B42C-E16B56444060}" type="slidenum">
              <a:rPr lang="en-US" smtClean="0"/>
              <a:t>13</a:t>
            </a:fld>
            <a:endParaRPr lang="en-US"/>
          </a:p>
        </p:txBody>
      </p:sp>
    </p:spTree>
    <p:extLst>
      <p:ext uri="{BB962C8B-B14F-4D97-AF65-F5344CB8AC3E}">
        <p14:creationId xmlns:p14="http://schemas.microsoft.com/office/powerpoint/2010/main" val="3824066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Safia</a:t>
            </a:r>
            <a:r>
              <a:rPr lang="en-GB" dirty="0"/>
              <a:t> to speak</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in .NET 5, we shipped some improvements to the prerendering experience in </a:t>
            </a:r>
            <a:r>
              <a:rPr lang="en-US" dirty="0" err="1"/>
              <a:t>Blazor</a:t>
            </a:r>
            <a:r>
              <a:rPr lang="en-US" dirty="0"/>
              <a:t>. Pre-rendering is the process by which contents of a web page are compiled on the server and sent to the client as static HTML that is then made interactive later. </a:t>
            </a:r>
            <a:r>
              <a:rPr lang="en-US" dirty="0" err="1"/>
              <a:t>Blazor</a:t>
            </a:r>
            <a:r>
              <a:rPr lang="en-US" dirty="0"/>
              <a:t> currently supports a couple of render strategies that render pages statically then make them interactive via </a:t>
            </a:r>
            <a:r>
              <a:rPr lang="en-US" dirty="0" err="1"/>
              <a:t>Blazor</a:t>
            </a:r>
            <a:r>
              <a:rPr lang="en-US" dirty="0"/>
              <a:t> Server. In .NET 5, we shipped added some new render modes to the mix.</a:t>
            </a:r>
          </a:p>
          <a:p>
            <a:endParaRPr lang="en-GB" i="1" dirty="0"/>
          </a:p>
        </p:txBody>
      </p:sp>
      <p:sp>
        <p:nvSpPr>
          <p:cNvPr id="4" name="Slide Number Placeholder 3"/>
          <p:cNvSpPr>
            <a:spLocks noGrp="1"/>
          </p:cNvSpPr>
          <p:nvPr>
            <p:ph type="sldNum" sz="quarter" idx="5"/>
          </p:nvPr>
        </p:nvSpPr>
        <p:spPr/>
        <p:txBody>
          <a:bodyPr/>
          <a:lstStyle/>
          <a:p>
            <a:fld id="{E5A37FCA-BD8A-BE4C-B42C-E16B56444060}" type="slidenum">
              <a:rPr lang="en-US" smtClean="0"/>
              <a:t>14</a:t>
            </a:fld>
            <a:endParaRPr lang="en-US"/>
          </a:p>
        </p:txBody>
      </p:sp>
    </p:spTree>
    <p:extLst>
      <p:ext uri="{BB962C8B-B14F-4D97-AF65-F5344CB8AC3E}">
        <p14:creationId xmlns:p14="http://schemas.microsoft.com/office/powerpoint/2010/main" val="4129553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Safia</a:t>
            </a:r>
            <a:r>
              <a:rPr lang="en-GB" dirty="0"/>
              <a:t> to speak</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a </a:t>
            </a:r>
            <a:r>
              <a:rPr lang="en-US" dirty="0" err="1"/>
              <a:t>WebAssemblyPrerendered</a:t>
            </a:r>
            <a:r>
              <a:rPr lang="en-US" dirty="0"/>
              <a:t> mode which </a:t>
            </a:r>
            <a:r>
              <a:rPr lang="en-US" dirty="0" err="1"/>
              <a:t>sents</a:t>
            </a:r>
            <a:r>
              <a:rPr lang="en-US" dirty="0"/>
              <a:t> static HTML to the client, then makes it interactive later once </a:t>
            </a:r>
            <a:r>
              <a:rPr lang="en-US" dirty="0" err="1"/>
              <a:t>Blazor</a:t>
            </a:r>
            <a:r>
              <a:rPr lang="en-US" dirty="0"/>
              <a:t> </a:t>
            </a:r>
            <a:r>
              <a:rPr lang="en-US" dirty="0" err="1"/>
              <a:t>WebAssembly</a:t>
            </a:r>
            <a:r>
              <a:rPr lang="en-US" dirty="0"/>
              <a:t> has been loaded into the browser.</a:t>
            </a:r>
          </a:p>
          <a:p>
            <a:endParaRPr lang="en-GB" dirty="0"/>
          </a:p>
        </p:txBody>
      </p:sp>
      <p:sp>
        <p:nvSpPr>
          <p:cNvPr id="4" name="Slide Number Placeholder 3"/>
          <p:cNvSpPr>
            <a:spLocks noGrp="1"/>
          </p:cNvSpPr>
          <p:nvPr>
            <p:ph type="sldNum" sz="quarter" idx="5"/>
          </p:nvPr>
        </p:nvSpPr>
        <p:spPr/>
        <p:txBody>
          <a:bodyPr/>
          <a:lstStyle/>
          <a:p>
            <a:fld id="{E5A37FCA-BD8A-BE4C-B42C-E16B56444060}" type="slidenum">
              <a:rPr lang="en-US" smtClean="0"/>
              <a:t>15</a:t>
            </a:fld>
            <a:endParaRPr lang="en-US"/>
          </a:p>
        </p:txBody>
      </p:sp>
    </p:spTree>
    <p:extLst>
      <p:ext uri="{BB962C8B-B14F-4D97-AF65-F5344CB8AC3E}">
        <p14:creationId xmlns:p14="http://schemas.microsoft.com/office/powerpoint/2010/main" val="528085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err="1"/>
              <a:t>Safia</a:t>
            </a:r>
            <a:r>
              <a:rPr lang="en-GB"/>
              <a:t> to speak</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US"/>
              <a:t>Second, a </a:t>
            </a:r>
            <a:r>
              <a:rPr lang="en-US" err="1"/>
              <a:t>WebAssembly</a:t>
            </a:r>
            <a:r>
              <a:rPr lang="en-US"/>
              <a:t> render mode which can be used to render </a:t>
            </a:r>
            <a:r>
              <a:rPr lang="en-US" err="1"/>
              <a:t>Blazor</a:t>
            </a:r>
            <a:r>
              <a:rPr lang="en-US"/>
              <a:t> WASM components into any existing MVC application. If this sounds like an intriguing idea to you, check out the Modern Web Development with </a:t>
            </a:r>
            <a:r>
              <a:rPr lang="en-US" err="1"/>
              <a:t>Blazor</a:t>
            </a:r>
            <a:r>
              <a:rPr lang="en-US"/>
              <a:t> &amp; .NET 5 session with Javier and Dan later today to learn more.</a:t>
            </a:r>
          </a:p>
          <a:p>
            <a:endParaRPr lang="en-GB"/>
          </a:p>
        </p:txBody>
      </p:sp>
      <p:sp>
        <p:nvSpPr>
          <p:cNvPr id="4" name="Slide Number Placeholder 3"/>
          <p:cNvSpPr>
            <a:spLocks noGrp="1"/>
          </p:cNvSpPr>
          <p:nvPr>
            <p:ph type="sldNum" sz="quarter" idx="5"/>
          </p:nvPr>
        </p:nvSpPr>
        <p:spPr/>
        <p:txBody>
          <a:bodyPr/>
          <a:lstStyle/>
          <a:p>
            <a:fld id="{E5A37FCA-BD8A-BE4C-B42C-E16B56444060}" type="slidenum">
              <a:rPr lang="en-US" smtClean="0"/>
              <a:t>16</a:t>
            </a:fld>
            <a:endParaRPr lang="en-US"/>
          </a:p>
        </p:txBody>
      </p:sp>
    </p:spTree>
    <p:extLst>
      <p:ext uri="{BB962C8B-B14F-4D97-AF65-F5344CB8AC3E}">
        <p14:creationId xmlns:p14="http://schemas.microsoft.com/office/powerpoint/2010/main" val="2020879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Safia</a:t>
            </a:r>
            <a:r>
              <a:rPr lang="en-GB" dirty="0"/>
              <a:t> to speak</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Prerendering is just one of the ways that you can improve startup performance for your application. Another is lazy-loading, which allows you to delay the loading of a particular assembly until it is needed, such as when a user visits a particular page. In .NET 5, we shipped support for lazy-loading via a new </a:t>
            </a:r>
            <a:r>
              <a:rPr lang="en-US" dirty="0" err="1"/>
              <a:t>BlazorWebAssemblyLazyLoad</a:t>
            </a:r>
            <a:r>
              <a:rPr lang="en-US" dirty="0"/>
              <a:t> build-time property that allows you to mark which assemblies to delay loading, a new </a:t>
            </a:r>
            <a:r>
              <a:rPr lang="en-US" dirty="0" err="1"/>
              <a:t>LazyAssemblyLoader</a:t>
            </a:r>
            <a:r>
              <a:rPr lang="en-US" dirty="0"/>
              <a:t> service which handles fetching the assemblies, computing integrity checks, and loading them into the debugger, and finally a new </a:t>
            </a:r>
            <a:r>
              <a:rPr lang="en-US" dirty="0" err="1"/>
              <a:t>OnNavigateAsync</a:t>
            </a:r>
            <a:r>
              <a:rPr lang="en-US" dirty="0"/>
              <a:t> API on the Router component that allows you to load assemblies via the service before loading the page. If this feature sounds useful to you, check out the </a:t>
            </a:r>
            <a:r>
              <a:rPr lang="en-US" dirty="0" err="1"/>
              <a:t>Blazoract</a:t>
            </a:r>
            <a:r>
              <a:rPr lang="en-US" dirty="0"/>
              <a:t> demo app and the official </a:t>
            </a:r>
            <a:r>
              <a:rPr lang="en-US" dirty="0" err="1"/>
              <a:t>Blazor</a:t>
            </a:r>
            <a:r>
              <a:rPr lang="en-US" dirty="0"/>
              <a:t> docs for getting started details.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E5A37FCA-BD8A-BE4C-B42C-E16B56444060}" type="slidenum">
              <a:rPr lang="en-US" smtClean="0"/>
              <a:t>17</a:t>
            </a:fld>
            <a:endParaRPr lang="en-US"/>
          </a:p>
        </p:txBody>
      </p:sp>
    </p:spTree>
    <p:extLst>
      <p:ext uri="{BB962C8B-B14F-4D97-AF65-F5344CB8AC3E}">
        <p14:creationId xmlns:p14="http://schemas.microsoft.com/office/powerpoint/2010/main" val="2936062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 JavaScript isolation, </a:t>
            </a:r>
            <a:r>
              <a:rPr lang="en-US" dirty="0" err="1"/>
              <a:t>FocusAsync</a:t>
            </a:r>
            <a:endParaRPr lang="en-US" dirty="0"/>
          </a:p>
          <a:p>
            <a:r>
              <a:rPr lang="en-US" dirty="0" err="1"/>
              <a:t>Safia</a:t>
            </a:r>
            <a:r>
              <a:rPr lang="en-US" dirty="0"/>
              <a:t>: optional/catch-all route params, auth code flow</a:t>
            </a:r>
          </a:p>
        </p:txBody>
      </p:sp>
      <p:sp>
        <p:nvSpPr>
          <p:cNvPr id="4" name="Slide Number Placeholder 3"/>
          <p:cNvSpPr>
            <a:spLocks noGrp="1"/>
          </p:cNvSpPr>
          <p:nvPr>
            <p:ph type="sldNum" sz="quarter" idx="5"/>
          </p:nvPr>
        </p:nvSpPr>
        <p:spPr/>
        <p:txBody>
          <a:bodyPr/>
          <a:lstStyle/>
          <a:p>
            <a:fld id="{E5A37FCA-BD8A-BE4C-B42C-E16B56444060}" type="slidenum">
              <a:rPr lang="en-US" smtClean="0"/>
              <a:t>18</a:t>
            </a:fld>
            <a:endParaRPr lang="en-US"/>
          </a:p>
        </p:txBody>
      </p:sp>
    </p:spTree>
    <p:extLst>
      <p:ext uri="{BB962C8B-B14F-4D97-AF65-F5344CB8AC3E}">
        <p14:creationId xmlns:p14="http://schemas.microsoft.com/office/powerpoint/2010/main" val="1453035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5A37FCA-BD8A-BE4C-B42C-E16B56444060}" type="slidenum">
              <a:rPr lang="en-US" smtClean="0"/>
              <a:t>19</a:t>
            </a:fld>
            <a:endParaRPr lang="en-US"/>
          </a:p>
        </p:txBody>
      </p:sp>
    </p:spTree>
    <p:extLst>
      <p:ext uri="{BB962C8B-B14F-4D97-AF65-F5344CB8AC3E}">
        <p14:creationId xmlns:p14="http://schemas.microsoft.com/office/powerpoint/2010/main" val="1802994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i="1" dirty="0"/>
          </a:p>
        </p:txBody>
      </p:sp>
      <p:sp>
        <p:nvSpPr>
          <p:cNvPr id="4" name="Slide Number Placeholder 3"/>
          <p:cNvSpPr>
            <a:spLocks noGrp="1"/>
          </p:cNvSpPr>
          <p:nvPr>
            <p:ph type="sldNum" sz="quarter" idx="5"/>
          </p:nvPr>
        </p:nvSpPr>
        <p:spPr/>
        <p:txBody>
          <a:bodyPr/>
          <a:lstStyle/>
          <a:p>
            <a:fld id="{E5A37FCA-BD8A-BE4C-B42C-E16B56444060}" type="slidenum">
              <a:rPr lang="en-US" smtClean="0"/>
              <a:t>20</a:t>
            </a:fld>
            <a:endParaRPr lang="en-US"/>
          </a:p>
        </p:txBody>
      </p:sp>
    </p:spTree>
    <p:extLst>
      <p:ext uri="{BB962C8B-B14F-4D97-AF65-F5344CB8AC3E}">
        <p14:creationId xmlns:p14="http://schemas.microsoft.com/office/powerpoint/2010/main" val="4180526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E778D-2A57-4226-B72B-26EA3CA60131}" type="slidenum">
              <a:rPr lang="en-US" smtClean="0"/>
              <a:t>22</a:t>
            </a:fld>
            <a:endParaRPr lang="en-US"/>
          </a:p>
        </p:txBody>
      </p:sp>
    </p:spTree>
    <p:extLst>
      <p:ext uri="{BB962C8B-B14F-4D97-AF65-F5344CB8AC3E}">
        <p14:creationId xmlns:p14="http://schemas.microsoft.com/office/powerpoint/2010/main" val="3863648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a:t>You can build anything with .NET.  </a:t>
            </a:r>
          </a:p>
          <a:p>
            <a:endParaRPr lang="en-US" baseline="0"/>
          </a:p>
          <a:p>
            <a:r>
              <a:rPr lang="en-US" baseline="0"/>
              <a:t>We’ve made significant investments in .NET over the years as well as unifying the ecosystem to support building literally anything. From desktop to gaming to the cloud, .NET is a general purpose programming platform that enables all kinds of application scenarios. Once you learn one, you can easily pick up another.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02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05320791-EC40-7341-8BCC-58405AAD91A1}" type="slidenum">
              <a:rPr lang="en-US" smtClean="0"/>
              <a:t>23</a:t>
            </a:fld>
            <a:endParaRPr lang="en-US" dirty="0"/>
          </a:p>
        </p:txBody>
      </p:sp>
    </p:spTree>
    <p:extLst>
      <p:ext uri="{BB962C8B-B14F-4D97-AF65-F5344CB8AC3E}">
        <p14:creationId xmlns:p14="http://schemas.microsoft.com/office/powerpoint/2010/main" val="4153315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05320791-EC40-7341-8BCC-58405AAD91A1}" type="slidenum">
              <a:rPr lang="en-US" smtClean="0"/>
              <a:t>24</a:t>
            </a:fld>
            <a:endParaRPr lang="en-US" dirty="0"/>
          </a:p>
        </p:txBody>
      </p:sp>
    </p:spTree>
    <p:extLst>
      <p:ext uri="{BB962C8B-B14F-4D97-AF65-F5344CB8AC3E}">
        <p14:creationId xmlns:p14="http://schemas.microsoft.com/office/powerpoint/2010/main" val="3151332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05320791-EC40-7341-8BCC-58405AAD91A1}" type="slidenum">
              <a:rPr lang="en-US" smtClean="0"/>
              <a:t>25</a:t>
            </a:fld>
            <a:endParaRPr lang="en-US" dirty="0"/>
          </a:p>
        </p:txBody>
      </p:sp>
    </p:spTree>
    <p:extLst>
      <p:ext uri="{BB962C8B-B14F-4D97-AF65-F5344CB8AC3E}">
        <p14:creationId xmlns:p14="http://schemas.microsoft.com/office/powerpoint/2010/main" val="1492145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E778D-2A57-4226-B72B-26EA3CA60131}" type="slidenum">
              <a:rPr lang="en-US" smtClean="0"/>
              <a:t>26</a:t>
            </a:fld>
            <a:endParaRPr lang="en-US"/>
          </a:p>
        </p:txBody>
      </p:sp>
    </p:spTree>
    <p:extLst>
      <p:ext uri="{BB962C8B-B14F-4D97-AF65-F5344CB8AC3E}">
        <p14:creationId xmlns:p14="http://schemas.microsoft.com/office/powerpoint/2010/main" val="614418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AA801F-700F-4FE6-8E04-C22F9A01FB2E}" type="slidenum">
              <a:rPr lang="zh-CN" altLang="en-US" smtClean="0"/>
              <a:t>27</a:t>
            </a:fld>
            <a:endParaRPr lang="zh-CN" altLang="en-US"/>
          </a:p>
        </p:txBody>
      </p:sp>
    </p:spTree>
    <p:extLst>
      <p:ext uri="{BB962C8B-B14F-4D97-AF65-F5344CB8AC3E}">
        <p14:creationId xmlns:p14="http://schemas.microsoft.com/office/powerpoint/2010/main" val="3831442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AA801F-700F-4FE6-8E04-C22F9A01FB2E}" type="slidenum">
              <a:rPr lang="zh-CN" altLang="en-US" smtClean="0"/>
              <a:t>29</a:t>
            </a:fld>
            <a:endParaRPr lang="zh-CN" altLang="en-US"/>
          </a:p>
        </p:txBody>
      </p:sp>
    </p:spTree>
    <p:extLst>
      <p:ext uri="{BB962C8B-B14F-4D97-AF65-F5344CB8AC3E}">
        <p14:creationId xmlns:p14="http://schemas.microsoft.com/office/powerpoint/2010/main" val="1642252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AA801F-700F-4FE6-8E04-C22F9A01FB2E}" type="slidenum">
              <a:rPr lang="zh-CN" altLang="en-US" smtClean="0"/>
              <a:t>30</a:t>
            </a:fld>
            <a:endParaRPr lang="zh-CN" altLang="en-US"/>
          </a:p>
        </p:txBody>
      </p:sp>
    </p:spTree>
    <p:extLst>
      <p:ext uri="{BB962C8B-B14F-4D97-AF65-F5344CB8AC3E}">
        <p14:creationId xmlns:p14="http://schemas.microsoft.com/office/powerpoint/2010/main" val="614759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AA801F-700F-4FE6-8E04-C22F9A01FB2E}" type="slidenum">
              <a:rPr lang="zh-CN" altLang="en-US" smtClean="0"/>
              <a:t>31</a:t>
            </a:fld>
            <a:endParaRPr lang="zh-CN" altLang="en-US"/>
          </a:p>
        </p:txBody>
      </p:sp>
    </p:spTree>
    <p:extLst>
      <p:ext uri="{BB962C8B-B14F-4D97-AF65-F5344CB8AC3E}">
        <p14:creationId xmlns:p14="http://schemas.microsoft.com/office/powerpoint/2010/main" val="2611517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ASP.NET Core comes with everything you need to build beautiful web UI and powerful backend services. The addition of Blazor to ASP.NET Core expands the reach of your .NET web apps to the client. </a:t>
            </a:r>
          </a:p>
        </p:txBody>
      </p:sp>
      <p:sp>
        <p:nvSpPr>
          <p:cNvPr id="4" name="Slide Number Placeholder 3"/>
          <p:cNvSpPr>
            <a:spLocks noGrp="1"/>
          </p:cNvSpPr>
          <p:nvPr>
            <p:ph type="sldNum" sz="quarter" idx="5"/>
          </p:nvPr>
        </p:nvSpPr>
        <p:spPr/>
        <p:txBody>
          <a:bodyPr/>
          <a:lstStyle/>
          <a:p>
            <a:fld id="{045E74FF-B95A-3049-B6BA-741949CDE00C}" type="slidenum">
              <a:rPr lang="en-US" smtClean="0"/>
              <a:t>4</a:t>
            </a:fld>
            <a:endParaRPr lang="en-US"/>
          </a:p>
        </p:txBody>
      </p:sp>
    </p:spTree>
    <p:extLst>
      <p:ext uri="{BB962C8B-B14F-4D97-AF65-F5344CB8AC3E}">
        <p14:creationId xmlns:p14="http://schemas.microsoft.com/office/powerpoint/2010/main" val="268259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2074824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Calibri" panose="020F0502020204030204" pitchFamily="34" charset="0"/>
                <a:cs typeface="Times New Roman" panose="02020603050405020304" pitchFamily="18" charset="0"/>
              </a:rPr>
              <a:t>.NET 5 includes support for building full stack .NET web apps with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Server &amp;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000" dirty="0">
                <a:effectLst/>
                <a:latin typeface="Calibri" panose="020F0502020204030204" pitchFamily="34" charset="0"/>
                <a:ea typeface="Calibri" panose="020F0502020204030204" pitchFamily="34" charset="0"/>
                <a:cs typeface="Times New Roman" panose="02020603050405020304" pitchFamily="18" charset="0"/>
              </a:rPr>
              <a:t> apps now use the core framework libraries from .NET 5 giving access to the entire .NET 5 API surface area. Runtime performance in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000" dirty="0">
                <a:effectLst/>
                <a:latin typeface="Calibri" panose="020F0502020204030204" pitchFamily="34" charset="0"/>
                <a:ea typeface="Calibri" panose="020F0502020204030204" pitchFamily="34" charset="0"/>
                <a:cs typeface="Times New Roman" panose="02020603050405020304" pitchFamily="18" charset="0"/>
              </a:rPr>
              <a:t> is two to three times faster than in the previous release.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000" dirty="0">
                <a:effectLst/>
                <a:latin typeface="Calibri" panose="020F0502020204030204" pitchFamily="34" charset="0"/>
                <a:ea typeface="Calibri" panose="020F0502020204030204" pitchFamily="34" charset="0"/>
                <a:cs typeface="Times New Roman" panose="02020603050405020304" pitchFamily="18" charset="0"/>
              </a:rPr>
              <a:t> also now supports server-side prerendering and lazy loading of app dependencies. Other new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features includes support for component virtualization, CSS isolation, JavaScript isolation, capturing JavaScript object refs, new components for radio button groups and file inputs, setting the UI focus, and many other improvements for building client-side web apps with C# instead of JavaScript.</a:t>
            </a:r>
            <a:endParaRPr lang="en-US" sz="1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346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Calibri" panose="020F0502020204030204" pitchFamily="34" charset="0"/>
                <a:cs typeface="Times New Roman" panose="02020603050405020304" pitchFamily="18" charset="0"/>
              </a:rPr>
              <a:t>.NET 5 includes support for building full stack .NET web apps with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Server &amp;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000" dirty="0">
                <a:effectLst/>
                <a:latin typeface="Calibri" panose="020F0502020204030204" pitchFamily="34" charset="0"/>
                <a:ea typeface="Calibri" panose="020F0502020204030204" pitchFamily="34" charset="0"/>
                <a:cs typeface="Times New Roman" panose="02020603050405020304" pitchFamily="18" charset="0"/>
              </a:rPr>
              <a:t> apps now use the core framework libraries from .NET 5 giving access to the entire .NET 5 API surface area. Runtime performance in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000" dirty="0">
                <a:effectLst/>
                <a:latin typeface="Calibri" panose="020F0502020204030204" pitchFamily="34" charset="0"/>
                <a:ea typeface="Calibri" panose="020F0502020204030204" pitchFamily="34" charset="0"/>
                <a:cs typeface="Times New Roman" panose="02020603050405020304" pitchFamily="18" charset="0"/>
              </a:rPr>
              <a:t> is two to three times faster than in the previous release.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000" dirty="0">
                <a:effectLst/>
                <a:latin typeface="Calibri" panose="020F0502020204030204" pitchFamily="34" charset="0"/>
                <a:ea typeface="Calibri" panose="020F0502020204030204" pitchFamily="34" charset="0"/>
                <a:cs typeface="Times New Roman" panose="02020603050405020304" pitchFamily="18" charset="0"/>
              </a:rPr>
              <a:t> also now supports server-side prerendering and lazy loading of app dependencies. Other new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features includes support for component virtualization, CSS isolation, JavaScript isolation, capturing JavaScript object refs, new components for radio button groups and file inputs, setting the UI focus, and many other improvements for building client-side web apps with C# instead of JavaScript.</a:t>
            </a:r>
            <a:endParaRPr lang="en-US" sz="1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5986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err="1">
                <a:solidFill>
                  <a:srgbClr val="24292E"/>
                </a:solidFill>
                <a:effectLst/>
                <a:latin typeface="-apple-system"/>
              </a:rPr>
              <a:t>Blazoract</a:t>
            </a:r>
            <a:r>
              <a:rPr lang="en-US" altLang="zh-CN" sz="1200" b="0" i="0" dirty="0">
                <a:solidFill>
                  <a:srgbClr val="24292E"/>
                </a:solidFill>
                <a:effectLst/>
                <a:latin typeface="-apple-system"/>
              </a:rPr>
              <a:t> is an interactive notebook user interface implemented in </a:t>
            </a:r>
            <a:r>
              <a:rPr lang="en-US" altLang="zh-CN" sz="1200" b="0" i="0" dirty="0" err="1">
                <a:solidFill>
                  <a:srgbClr val="24292E"/>
                </a:solidFill>
                <a:effectLst/>
                <a:latin typeface="-apple-system"/>
              </a:rPr>
              <a:t>Blazor</a:t>
            </a:r>
            <a:r>
              <a:rPr lang="en-US" altLang="zh-CN" sz="1200" b="0" i="0" dirty="0">
                <a:solidFill>
                  <a:srgbClr val="24292E"/>
                </a:solidFill>
                <a:effectLst/>
                <a:latin typeface="-apple-system"/>
              </a:rPr>
              <a:t> </a:t>
            </a:r>
            <a:r>
              <a:rPr lang="en-US" altLang="zh-CN" sz="1200" b="0" i="0" dirty="0" err="1">
                <a:solidFill>
                  <a:srgbClr val="24292E"/>
                </a:solidFill>
                <a:effectLst/>
                <a:latin typeface="-apple-system"/>
              </a:rPr>
              <a:t>WebAssembly</a:t>
            </a:r>
            <a:r>
              <a:rPr lang="en-US" altLang="zh-CN" sz="1200" b="0" i="0" dirty="0">
                <a:solidFill>
                  <a:srgbClr val="24292E"/>
                </a:solidFill>
                <a:effectLst/>
                <a:latin typeface="-apple-system"/>
              </a:rPr>
              <a:t>. It combines some features in </a:t>
            </a:r>
            <a:r>
              <a:rPr lang="en-US" altLang="zh-CN" sz="1200" b="0" i="0" dirty="0" err="1">
                <a:solidFill>
                  <a:srgbClr val="24292E"/>
                </a:solidFill>
                <a:effectLst/>
                <a:latin typeface="-apple-system"/>
              </a:rPr>
              <a:t>Blazor</a:t>
            </a:r>
            <a:r>
              <a:rPr lang="en-US" altLang="zh-CN" sz="1200" b="0" i="0" dirty="0">
                <a:solidFill>
                  <a:srgbClr val="24292E"/>
                </a:solidFill>
                <a:effectLst/>
                <a:latin typeface="-apple-system"/>
              </a:rPr>
              <a:t> released in .NET 5, such as virtualization and CSS isolation, and includes a kernel backend powered by </a:t>
            </a:r>
            <a:r>
              <a:rPr lang="en-US" altLang="zh-CN" sz="1200" b="0" i="0" u="none" strike="noStrike" dirty="0">
                <a:effectLst/>
                <a:latin typeface="-apple-system"/>
                <a:hlinkClick r:id="rId3"/>
              </a:rPr>
              <a:t>.NET Interactive</a:t>
            </a:r>
            <a:r>
              <a:rPr lang="en-US" altLang="zh-CN" sz="1200" b="0" i="0" dirty="0">
                <a:solidFill>
                  <a:srgbClr val="24292E"/>
                </a:solidFill>
                <a:effectLst/>
                <a:latin typeface="-apple-system"/>
              </a:rPr>
              <a:t>.</a:t>
            </a:r>
            <a:endParaRPr lang="en-US" sz="1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6625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We also want to call out specific open source projects that had a big impact making the .NET 5 release awesome, as well as those projects that are built on .NET 5 today. </a:t>
            </a:r>
          </a:p>
          <a:p>
            <a:endParaRPr lang="en-US" sz="1000" dirty="0"/>
          </a:p>
          <a:p>
            <a:r>
              <a:rPr lang="en-US" sz="1000" dirty="0"/>
              <a:t>Of course, there are many more .NET open source projects under the .NET Foundation that make the .NET ecosystem a great place to be. </a:t>
            </a:r>
          </a:p>
          <a:p>
            <a:endParaRPr lang="en-US" sz="1000" dirty="0"/>
          </a:p>
          <a:p>
            <a:r>
              <a:rPr lang="en-US" sz="1000" dirty="0"/>
              <a:t>THANK YOU!!</a:t>
            </a:r>
          </a:p>
          <a:p>
            <a:endParaRPr lang="en-US" sz="1000" dirty="0"/>
          </a:p>
          <a:p>
            <a:r>
              <a:rPr lang="en-US" sz="1000" dirty="0"/>
              <a:t>&lt;CLICK&gt; </a:t>
            </a:r>
          </a:p>
        </p:txBody>
      </p:sp>
      <p:sp>
        <p:nvSpPr>
          <p:cNvPr id="4" name="Slide Number Placeholder 3"/>
          <p:cNvSpPr>
            <a:spLocks noGrp="1"/>
          </p:cNvSpPr>
          <p:nvPr>
            <p:ph type="sldNum" sz="quarter" idx="5"/>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3700076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Steve to speak</a:t>
            </a:r>
          </a:p>
        </p:txBody>
      </p:sp>
      <p:sp>
        <p:nvSpPr>
          <p:cNvPr id="4" name="Slide Number Placeholder 3"/>
          <p:cNvSpPr>
            <a:spLocks noGrp="1"/>
          </p:cNvSpPr>
          <p:nvPr>
            <p:ph type="sldNum" sz="quarter" idx="5"/>
          </p:nvPr>
        </p:nvSpPr>
        <p:spPr/>
        <p:txBody>
          <a:bodyPr/>
          <a:lstStyle/>
          <a:p>
            <a:fld id="{E5A37FCA-BD8A-BE4C-B42C-E16B56444060}" type="slidenum">
              <a:rPr lang="en-US" smtClean="0"/>
              <a:t>11</a:t>
            </a:fld>
            <a:endParaRPr lang="en-US"/>
          </a:p>
        </p:txBody>
      </p:sp>
    </p:spTree>
    <p:extLst>
      <p:ext uri="{BB962C8B-B14F-4D97-AF65-F5344CB8AC3E}">
        <p14:creationId xmlns:p14="http://schemas.microsoft.com/office/powerpoint/2010/main" val="18307025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776052-BB1A-4D55-BE82-5990609C66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a:solidFill>
                  <a:schemeClr val="bg1"/>
                </a:solidFill>
              </a:rPr>
              <a:t>focus.dotnetconf.net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tx2">
              <a:lumMod val="60000"/>
              <a:lumOff val="4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0346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311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982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3"/>
                </a:solidFill>
                <a:effectLst>
                  <a:outerShdw blurRad="38100" dist="38100" dir="2700000" algn="tl">
                    <a:srgbClr val="000000">
                      <a:alpha val="43137"/>
                    </a:srgbClr>
                  </a:outerShdw>
                </a:effectLst>
              </a:defRPr>
            </a:lvl1pPr>
          </a:lstStyle>
          <a:p>
            <a:r>
              <a:rPr lang="en-US" dirty="0"/>
              <a:t>Click to edit Master title style</a:t>
            </a:r>
            <a:endParaRPr dirty="0"/>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11/25/2020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01493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21145"/>
            <a:ext cx="9074088"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descr="A picture containing drawing&#10;&#10;Description automatically generated">
            <a:extLst>
              <a:ext uri="{FF2B5EF4-FFF2-40B4-BE49-F238E27FC236}">
                <a16:creationId xmlns:a16="http://schemas.microsoft.com/office/drawing/2014/main" id="{764DA5CA-F8A0-4AC7-8122-7D6A39C60AA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679857" y="3886202"/>
            <a:ext cx="723900" cy="723900"/>
          </a:xfrm>
          <a:prstGeom prst="rect">
            <a:avLst/>
          </a:prstGeom>
        </p:spPr>
      </p:pic>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516616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16528-272A-6C42-91FC-E18DA48F49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5447A7-B19A-1048-8686-C2767E4A2C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49385A-9EF5-1543-AF51-A7E45B3E52E0}"/>
              </a:ext>
            </a:extLst>
          </p:cNvPr>
          <p:cNvSpPr>
            <a:spLocks noGrp="1"/>
          </p:cNvSpPr>
          <p:nvPr>
            <p:ph type="dt" sz="half" idx="10"/>
          </p:nvPr>
        </p:nvSpPr>
        <p:spPr/>
        <p:txBody>
          <a:bodyPr/>
          <a:lstStyle/>
          <a:p>
            <a:fld id="{3B775BCB-2A06-C54C-8677-BEF609048FDA}" type="datetimeFigureOut">
              <a:rPr lang="en-US" smtClean="0"/>
              <a:t>11/25/2020</a:t>
            </a:fld>
            <a:endParaRPr lang="en-US"/>
          </a:p>
        </p:txBody>
      </p:sp>
      <p:sp>
        <p:nvSpPr>
          <p:cNvPr id="5" name="Footer Placeholder 4">
            <a:extLst>
              <a:ext uri="{FF2B5EF4-FFF2-40B4-BE49-F238E27FC236}">
                <a16:creationId xmlns:a16="http://schemas.microsoft.com/office/drawing/2014/main" id="{F1680557-E87C-A740-91CD-25DA109D6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D94327-0AFF-2F43-A40E-1F2B65756652}"/>
              </a:ext>
            </a:extLst>
          </p:cNvPr>
          <p:cNvSpPr>
            <a:spLocks noGrp="1"/>
          </p:cNvSpPr>
          <p:nvPr>
            <p:ph type="sldNum" sz="quarter" idx="12"/>
          </p:nvPr>
        </p:nvSpPr>
        <p:spPr/>
        <p:txBody>
          <a:bodyPr/>
          <a:lstStyle/>
          <a:p>
            <a:fld id="{0911809B-2A1F-194D-80ED-663BCA7818F6}" type="slidenum">
              <a:rPr lang="en-US" smtClean="0"/>
              <a:t>‹#›</a:t>
            </a:fld>
            <a:endParaRPr lang="en-US"/>
          </a:p>
        </p:txBody>
      </p:sp>
    </p:spTree>
    <p:extLst>
      <p:ext uri="{BB962C8B-B14F-4D97-AF65-F5344CB8AC3E}">
        <p14:creationId xmlns:p14="http://schemas.microsoft.com/office/powerpoint/2010/main" val="24665834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654C-991E-0941-995A-BEF0ED6CE9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CD00B-061E-DE4D-A885-A07B9E55E0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5A0968-604A-DA47-A368-5B36328BDF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6B3888-5713-0347-8343-9BC7AAE9A6F3}"/>
              </a:ext>
            </a:extLst>
          </p:cNvPr>
          <p:cNvSpPr>
            <a:spLocks noGrp="1"/>
          </p:cNvSpPr>
          <p:nvPr>
            <p:ph type="dt" sz="half" idx="10"/>
          </p:nvPr>
        </p:nvSpPr>
        <p:spPr/>
        <p:txBody>
          <a:bodyPr/>
          <a:lstStyle/>
          <a:p>
            <a:fld id="{3B775BCB-2A06-C54C-8677-BEF609048FDA}" type="datetimeFigureOut">
              <a:rPr lang="en-US" smtClean="0"/>
              <a:t>11/25/2020</a:t>
            </a:fld>
            <a:endParaRPr lang="en-US"/>
          </a:p>
        </p:txBody>
      </p:sp>
      <p:sp>
        <p:nvSpPr>
          <p:cNvPr id="6" name="Footer Placeholder 5">
            <a:extLst>
              <a:ext uri="{FF2B5EF4-FFF2-40B4-BE49-F238E27FC236}">
                <a16:creationId xmlns:a16="http://schemas.microsoft.com/office/drawing/2014/main" id="{972B4514-1FBD-504C-95A3-684D901CA5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97D66-DCF1-8A44-A203-C45841268094}"/>
              </a:ext>
            </a:extLst>
          </p:cNvPr>
          <p:cNvSpPr>
            <a:spLocks noGrp="1"/>
          </p:cNvSpPr>
          <p:nvPr>
            <p:ph type="sldNum" sz="quarter" idx="12"/>
          </p:nvPr>
        </p:nvSpPr>
        <p:spPr/>
        <p:txBody>
          <a:bodyPr/>
          <a:lstStyle/>
          <a:p>
            <a:fld id="{0911809B-2A1F-194D-80ED-663BCA7818F6}" type="slidenum">
              <a:rPr lang="en-US" smtClean="0"/>
              <a:t>‹#›</a:t>
            </a:fld>
            <a:endParaRPr lang="en-US"/>
          </a:p>
        </p:txBody>
      </p:sp>
    </p:spTree>
    <p:extLst>
      <p:ext uri="{BB962C8B-B14F-4D97-AF65-F5344CB8AC3E}">
        <p14:creationId xmlns:p14="http://schemas.microsoft.com/office/powerpoint/2010/main" val="25256186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 line title w bullets">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681039" y="555429"/>
            <a:ext cx="10930664" cy="839263"/>
          </a:xfrm>
          <a:prstGeom prst="rect">
            <a:avLst/>
          </a:prstGeom>
        </p:spPr>
        <p:txBody>
          <a:bodyPr lIns="0">
            <a:noAutofit/>
          </a:bodyPr>
          <a:lstStyle>
            <a:lvl1pPr algn="l">
              <a:lnSpc>
                <a:spcPct val="90000"/>
              </a:lnSpc>
              <a:defRPr sz="5333" b="1">
                <a:solidFill>
                  <a:srgbClr val="4826C0"/>
                </a:solidFill>
                <a:latin typeface="Arial"/>
                <a:cs typeface="Arial"/>
              </a:defRPr>
            </a:lvl1pPr>
          </a:lstStyle>
          <a:p>
            <a:r>
              <a:rPr lang="en-US" dirty="0"/>
              <a:t>Click to add slide title</a:t>
            </a:r>
            <a:br>
              <a:rPr lang="en-US" dirty="0"/>
            </a:br>
            <a:endParaRPr lang="en-US" dirty="0"/>
          </a:p>
        </p:txBody>
      </p:sp>
      <p:sp>
        <p:nvSpPr>
          <p:cNvPr id="9" name="Content Placeholder 2"/>
          <p:cNvSpPr>
            <a:spLocks noGrp="1"/>
          </p:cNvSpPr>
          <p:nvPr>
            <p:ph idx="12"/>
          </p:nvPr>
        </p:nvSpPr>
        <p:spPr>
          <a:xfrm>
            <a:off x="681039" y="1496292"/>
            <a:ext cx="10930664" cy="1440266"/>
          </a:xfrm>
          <a:prstGeom prst="rect">
            <a:avLst/>
          </a:prstGeom>
        </p:spPr>
        <p:txBody>
          <a:bodyPr lIns="0"/>
          <a:lstStyle>
            <a:lvl1pPr marL="0" indent="0" algn="l">
              <a:spcBef>
                <a:spcPts val="800"/>
              </a:spcBef>
              <a:buClr>
                <a:srgbClr val="D3002D"/>
              </a:buClr>
              <a:buFontTx/>
              <a:buNone/>
              <a:defRPr sz="2667" b="0" i="0">
                <a:solidFill>
                  <a:schemeClr val="tx1">
                    <a:lumMod val="65000"/>
                    <a:lumOff val="35000"/>
                  </a:schemeClr>
                </a:solidFill>
                <a:latin typeface="Arial"/>
                <a:cs typeface="Arial"/>
              </a:defRPr>
            </a:lvl1pPr>
            <a:lvl2pPr marL="685783" indent="-224361" algn="l">
              <a:spcBef>
                <a:spcPts val="0"/>
              </a:spcBef>
              <a:buClr>
                <a:schemeClr val="tx1">
                  <a:lumMod val="65000"/>
                  <a:lumOff val="35000"/>
                </a:schemeClr>
              </a:buClr>
              <a:buFont typeface="Arial"/>
              <a:buChar char="•"/>
              <a:defRPr sz="2133" b="0" i="0">
                <a:solidFill>
                  <a:schemeClr val="tx1">
                    <a:lumMod val="65000"/>
                    <a:lumOff val="35000"/>
                  </a:schemeClr>
                </a:solidFill>
                <a:latin typeface="Arial"/>
                <a:cs typeface="Arial"/>
              </a:defRPr>
            </a:lvl2pPr>
            <a:lvl3pPr marL="1062540" indent="-224361" algn="l">
              <a:spcBef>
                <a:spcPts val="0"/>
              </a:spcBef>
              <a:buClr>
                <a:schemeClr val="tx1">
                  <a:lumMod val="65000"/>
                  <a:lumOff val="35000"/>
                </a:schemeClr>
              </a:buClr>
              <a:buFont typeface="Arial"/>
              <a:buChar char="•"/>
              <a:defRPr sz="2133" b="0" i="0">
                <a:solidFill>
                  <a:schemeClr val="tx1">
                    <a:lumMod val="65000"/>
                    <a:lumOff val="35000"/>
                  </a:schemeClr>
                </a:solidFill>
                <a:latin typeface="Arial"/>
                <a:cs typeface="Arial"/>
              </a:defRPr>
            </a:lvl3pPr>
            <a:lvl4pPr marL="1447764" indent="-224361" algn="l">
              <a:spcBef>
                <a:spcPts val="0"/>
              </a:spcBef>
              <a:buClr>
                <a:schemeClr val="tx1">
                  <a:lumMod val="65000"/>
                  <a:lumOff val="35000"/>
                </a:schemeClr>
              </a:buClr>
              <a:buFont typeface="Arial"/>
              <a:buChar char="•"/>
              <a:defRPr sz="2133" b="0" i="0">
                <a:solidFill>
                  <a:schemeClr val="tx1">
                    <a:lumMod val="65000"/>
                    <a:lumOff val="35000"/>
                  </a:schemeClr>
                </a:solidFill>
                <a:latin typeface="Arial"/>
                <a:cs typeface="Arial"/>
              </a:defRPr>
            </a:lvl4pPr>
            <a:lvl5pPr algn="l">
              <a:defRPr>
                <a:solidFill>
                  <a:schemeClr val="tx1">
                    <a:lumMod val="75000"/>
                    <a:lumOff val="25000"/>
                  </a:schemeClr>
                </a:solidFill>
                <a:latin typeface="Century Gothic"/>
                <a:cs typeface="Century Gothi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416324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 line title w bullets">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681039" y="555429"/>
            <a:ext cx="10942183" cy="1633591"/>
          </a:xfrm>
          <a:prstGeom prst="rect">
            <a:avLst/>
          </a:prstGeom>
        </p:spPr>
        <p:txBody>
          <a:bodyPr lIns="0">
            <a:noAutofit/>
          </a:bodyPr>
          <a:lstStyle>
            <a:lvl1pPr algn="l">
              <a:lnSpc>
                <a:spcPct val="90000"/>
              </a:lnSpc>
              <a:defRPr sz="5333" b="1">
                <a:solidFill>
                  <a:srgbClr val="4826C0"/>
                </a:solidFill>
                <a:latin typeface="Arial"/>
                <a:cs typeface="Arial"/>
              </a:defRPr>
            </a:lvl1pPr>
          </a:lstStyle>
          <a:p>
            <a:r>
              <a:rPr lang="en-US" dirty="0"/>
              <a:t>Click to add slide title</a:t>
            </a:r>
            <a:br>
              <a:rPr lang="en-US" dirty="0"/>
            </a:br>
            <a:r>
              <a:rPr lang="en-US" dirty="0"/>
              <a:t>for two-line title</a:t>
            </a:r>
            <a:br>
              <a:rPr lang="en-US" dirty="0"/>
            </a:br>
            <a:endParaRPr lang="en-US" dirty="0"/>
          </a:p>
        </p:txBody>
      </p:sp>
      <p:sp>
        <p:nvSpPr>
          <p:cNvPr id="9" name="Content Placeholder 2"/>
          <p:cNvSpPr>
            <a:spLocks noGrp="1"/>
          </p:cNvSpPr>
          <p:nvPr>
            <p:ph idx="12"/>
          </p:nvPr>
        </p:nvSpPr>
        <p:spPr>
          <a:xfrm>
            <a:off x="681039" y="2318328"/>
            <a:ext cx="10942183" cy="1440266"/>
          </a:xfrm>
          <a:prstGeom prst="rect">
            <a:avLst/>
          </a:prstGeom>
        </p:spPr>
        <p:txBody>
          <a:bodyPr lIns="0"/>
          <a:lstStyle>
            <a:lvl1pPr marL="0" indent="0" algn="l">
              <a:spcBef>
                <a:spcPts val="800"/>
              </a:spcBef>
              <a:buClr>
                <a:srgbClr val="D3002D"/>
              </a:buClr>
              <a:buFontTx/>
              <a:buNone/>
              <a:defRPr sz="2667" b="0" i="0">
                <a:solidFill>
                  <a:schemeClr val="tx1">
                    <a:lumMod val="65000"/>
                    <a:lumOff val="35000"/>
                  </a:schemeClr>
                </a:solidFill>
                <a:latin typeface="Arial"/>
                <a:cs typeface="Arial"/>
              </a:defRPr>
            </a:lvl1pPr>
            <a:lvl2pPr marL="685783" indent="-224361" algn="l">
              <a:spcBef>
                <a:spcPts val="0"/>
              </a:spcBef>
              <a:buClr>
                <a:schemeClr val="tx1">
                  <a:lumMod val="85000"/>
                  <a:lumOff val="15000"/>
                </a:schemeClr>
              </a:buClr>
              <a:buFont typeface="Arial"/>
              <a:buChar char="•"/>
              <a:defRPr sz="2133" b="0" i="0">
                <a:solidFill>
                  <a:schemeClr val="tx1">
                    <a:lumMod val="65000"/>
                    <a:lumOff val="35000"/>
                  </a:schemeClr>
                </a:solidFill>
                <a:latin typeface="Arial"/>
                <a:cs typeface="Arial"/>
              </a:defRPr>
            </a:lvl2pPr>
            <a:lvl3pPr marL="1062540" indent="-224361" algn="l">
              <a:spcBef>
                <a:spcPts val="0"/>
              </a:spcBef>
              <a:buClr>
                <a:schemeClr val="tx1">
                  <a:lumMod val="85000"/>
                  <a:lumOff val="15000"/>
                </a:schemeClr>
              </a:buClr>
              <a:buFont typeface="Arial"/>
              <a:buChar char="•"/>
              <a:defRPr sz="2133" b="0" i="0">
                <a:solidFill>
                  <a:schemeClr val="tx1">
                    <a:lumMod val="65000"/>
                    <a:lumOff val="35000"/>
                  </a:schemeClr>
                </a:solidFill>
                <a:latin typeface="Arial"/>
                <a:cs typeface="Arial"/>
              </a:defRPr>
            </a:lvl3pPr>
            <a:lvl4pPr marL="1447764" indent="-224361" algn="l">
              <a:spcBef>
                <a:spcPts val="0"/>
              </a:spcBef>
              <a:buClr>
                <a:schemeClr val="tx1">
                  <a:lumMod val="85000"/>
                  <a:lumOff val="15000"/>
                </a:schemeClr>
              </a:buClr>
              <a:buFont typeface="Arial"/>
              <a:buChar char="•"/>
              <a:defRPr sz="2133" b="0" i="0">
                <a:solidFill>
                  <a:schemeClr val="tx1">
                    <a:lumMod val="65000"/>
                    <a:lumOff val="35000"/>
                  </a:schemeClr>
                </a:solidFill>
                <a:latin typeface="Arial"/>
                <a:cs typeface="Arial"/>
              </a:defRPr>
            </a:lvl4pPr>
            <a:lvl5pPr algn="l">
              <a:defRPr>
                <a:solidFill>
                  <a:schemeClr val="tx1">
                    <a:lumMod val="75000"/>
                    <a:lumOff val="25000"/>
                  </a:schemeClr>
                </a:solidFill>
                <a:latin typeface="Century Gothic"/>
                <a:cs typeface="Century Gothi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420356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11/25/2020</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9623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32.sv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36.emf"/><Relationship Id="rId4" Type="http://schemas.openxmlformats.org/officeDocument/2006/relationships/image" Target="../media/image35.emf"/></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37.emf"/></Relationships>
</file>

<file path=ppt/slides/_rels/slide2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35.emf"/></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18.svg"/></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首页"/>
          <p:cNvPicPr>
            <a:picLocks noChangeAspect="1"/>
          </p:cNvPicPr>
          <p:nvPr/>
        </p:nvPicPr>
        <p:blipFill>
          <a:blip r:embed="rId2"/>
          <a:stretch>
            <a:fillRect/>
          </a:stretch>
        </p:blipFill>
        <p:spPr>
          <a:xfrm>
            <a:off x="-12065" y="-34290"/>
            <a:ext cx="12262485" cy="6896735"/>
          </a:xfrm>
          <a:prstGeom prst="rect">
            <a:avLst/>
          </a:prstGeom>
        </p:spPr>
      </p:pic>
      <p:sp>
        <p:nvSpPr>
          <p:cNvPr id="5" name="文本框 4"/>
          <p:cNvSpPr txBox="1"/>
          <p:nvPr/>
        </p:nvSpPr>
        <p:spPr>
          <a:xfrm>
            <a:off x="4326194" y="5673213"/>
            <a:ext cx="4247535" cy="461665"/>
          </a:xfrm>
          <a:prstGeom prst="rect">
            <a:avLst/>
          </a:prstGeom>
          <a:noFill/>
        </p:spPr>
        <p:txBody>
          <a:bodyPr wrap="square" rtlCol="0">
            <a:spAutoFit/>
          </a:bodyPr>
          <a:lstStyle/>
          <a:p>
            <a:r>
              <a:rPr lang="zh-CN" altLang="en-US" sz="2400" b="1" dirty="0">
                <a:latin typeface="阿里巴巴普惠体" panose="00020600040101010101" charset="-122"/>
                <a:ea typeface="阿里巴巴普惠体" panose="00020600040101010101" charset="-122"/>
              </a:rPr>
              <a:t>第七节  </a:t>
            </a:r>
            <a:r>
              <a:rPr lang="zh-CN" altLang="en-US" sz="2400" dirty="0"/>
              <a:t>放眼未来  张善友</a:t>
            </a:r>
            <a:endParaRPr lang="zh-CN" altLang="en-US" sz="2400" b="1" dirty="0">
              <a:latin typeface="阿里巴巴普惠体" panose="00020600040101010101" charset="-122"/>
              <a:ea typeface="阿里巴巴普惠体" panose="000206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9C0F-6E02-4A46-9E8A-17EDF301F56C}"/>
              </a:ext>
            </a:extLst>
          </p:cNvPr>
          <p:cNvSpPr>
            <a:spLocks noGrp="1"/>
          </p:cNvSpPr>
          <p:nvPr>
            <p:ph type="title"/>
          </p:nvPr>
        </p:nvSpPr>
        <p:spPr>
          <a:xfrm>
            <a:off x="838200" y="2784538"/>
            <a:ext cx="10515600" cy="1288923"/>
          </a:xfrm>
        </p:spPr>
        <p:txBody>
          <a:bodyPr/>
          <a:lstStyle/>
          <a:p>
            <a:pPr algn="ctr"/>
            <a:r>
              <a:rPr lang="zh-CN" altLang="en-US" dirty="0">
                <a:solidFill>
                  <a:srgbClr val="512BD5"/>
                </a:solidFill>
                <a:latin typeface="Open Sans" panose="020B0606030504020204" pitchFamily="34" charset="0"/>
                <a:ea typeface="Open Sans" panose="020B0606030504020204" pitchFamily="34" charset="0"/>
                <a:cs typeface="Open Sans" panose="020B0606030504020204" pitchFamily="34" charset="0"/>
              </a:rPr>
              <a:t>性能提升</a:t>
            </a:r>
            <a:endParaRPr lang="en-US" dirty="0">
              <a:solidFill>
                <a:srgbClr val="512BD5"/>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Graphic 4">
            <a:extLst>
              <a:ext uri="{FF2B5EF4-FFF2-40B4-BE49-F238E27FC236}">
                <a16:creationId xmlns:a16="http://schemas.microsoft.com/office/drawing/2014/main" id="{D503C315-5A83-E64B-BFD7-90571A799A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51631" y="4466730"/>
            <a:ext cx="3009900" cy="2146300"/>
          </a:xfrm>
          <a:prstGeom prst="rect">
            <a:avLst/>
          </a:prstGeom>
        </p:spPr>
      </p:pic>
    </p:spTree>
    <p:extLst>
      <p:ext uri="{BB962C8B-B14F-4D97-AF65-F5344CB8AC3E}">
        <p14:creationId xmlns:p14="http://schemas.microsoft.com/office/powerpoint/2010/main" val="1025459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72FFEF5-ADCA-F94F-B16A-5A8A4C523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854" y="2648277"/>
            <a:ext cx="4345653" cy="37300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C47519D-0FD9-4443-9F56-2DA9F589212E}"/>
              </a:ext>
            </a:extLst>
          </p:cNvPr>
          <p:cNvSpPr txBox="1"/>
          <p:nvPr/>
        </p:nvSpPr>
        <p:spPr>
          <a:xfrm>
            <a:off x="666854" y="659693"/>
            <a:ext cx="3179428" cy="830997"/>
          </a:xfrm>
          <a:prstGeom prst="rect">
            <a:avLst/>
          </a:prstGeom>
          <a:noFill/>
        </p:spPr>
        <p:txBody>
          <a:bodyPr wrap="square" rtlCol="0">
            <a:spAutoFit/>
          </a:bodyPr>
          <a:lstStyle/>
          <a:p>
            <a:r>
              <a:rPr lang="zh-CN" altLang="en-US" sz="2400" dirty="0">
                <a:latin typeface="Open Sans" panose="020B0606030504020204" pitchFamily="34" charset="0"/>
                <a:ea typeface="Open Sans" panose="020B0606030504020204" pitchFamily="34" charset="0"/>
                <a:cs typeface="Open Sans" panose="020B0606030504020204" pitchFamily="34" charset="0"/>
              </a:rPr>
              <a:t>改进 </a:t>
            </a:r>
            <a:r>
              <a:rPr lang="en-US" sz="2400" dirty="0">
                <a:latin typeface="Open Sans" panose="020B0606030504020204" pitchFamily="34" charset="0"/>
                <a:ea typeface="Open Sans" panose="020B0606030504020204" pitchFamily="34" charset="0"/>
                <a:cs typeface="Open Sans" panose="020B0606030504020204" pitchFamily="34" charset="0"/>
              </a:rPr>
              <a:t>JSON </a:t>
            </a:r>
            <a:r>
              <a:rPr lang="zh-CN" altLang="en-US" sz="2400" dirty="0">
                <a:latin typeface="Open Sans" panose="020B0606030504020204" pitchFamily="34" charset="0"/>
                <a:ea typeface="Open Sans" panose="020B0606030504020204" pitchFamily="34" charset="0"/>
                <a:cs typeface="Open Sans" panose="020B0606030504020204" pitchFamily="34" charset="0"/>
              </a:rPr>
              <a:t>序列化和反序列化</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Rectangle 2">
            <a:extLst>
              <a:ext uri="{FF2B5EF4-FFF2-40B4-BE49-F238E27FC236}">
                <a16:creationId xmlns:a16="http://schemas.microsoft.com/office/drawing/2014/main" id="{4707AE50-2255-164B-825F-A73CD905A911}"/>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pitchFamily="2" charset="0"/>
              </a:rPr>
              <a:t> </a:t>
            </a:r>
            <a:endParaRPr lang="en-US"/>
          </a:p>
        </p:txBody>
      </p:sp>
      <p:pic>
        <p:nvPicPr>
          <p:cNvPr id="4" name="Picture 2" descr="Blazor WebAssembly grid rendering">
            <a:extLst>
              <a:ext uri="{FF2B5EF4-FFF2-40B4-BE49-F238E27FC236}">
                <a16:creationId xmlns:a16="http://schemas.microsoft.com/office/drawing/2014/main" id="{8B62CF8A-5ECD-3048-9733-C113749170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219" y="2644708"/>
            <a:ext cx="6373407" cy="37286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C6E62F-CCDD-AE46-9995-ABC6A5B6F07F}"/>
              </a:ext>
            </a:extLst>
          </p:cNvPr>
          <p:cNvSpPr txBox="1"/>
          <p:nvPr/>
        </p:nvSpPr>
        <p:spPr>
          <a:xfrm>
            <a:off x="4305223" y="659693"/>
            <a:ext cx="3179428" cy="830997"/>
          </a:xfrm>
          <a:prstGeom prst="rect">
            <a:avLst/>
          </a:prstGeom>
          <a:noFill/>
        </p:spPr>
        <p:txBody>
          <a:bodyPr wrap="square" rtlCol="0">
            <a:spAutoFit/>
          </a:bodyPr>
          <a:lstStyle/>
          <a:p>
            <a:r>
              <a:rPr lang="zh-CN" altLang="en-US" sz="2400" dirty="0">
                <a:latin typeface="Open Sans" panose="020B0606030504020204" pitchFamily="34" charset="0"/>
                <a:ea typeface="Open Sans" panose="020B0606030504020204" pitchFamily="34" charset="0"/>
                <a:cs typeface="Open Sans" panose="020B0606030504020204" pitchFamily="34" charset="0"/>
              </a:rPr>
              <a:t>改进对复杂组件的渲染</a:t>
            </a:r>
            <a:r>
              <a:rPr lang="en-US" sz="2400" dirty="0">
                <a:latin typeface="Open Sans" panose="020B0606030504020204" pitchFamily="34" charset="0"/>
                <a:ea typeface="Open Sans" panose="020B0606030504020204" pitchFamily="34" charset="0"/>
                <a:cs typeface="Open Sans" panose="020B0606030504020204" pitchFamily="34" charset="0"/>
              </a:rPr>
              <a:t>(e.g. grids)</a:t>
            </a:r>
          </a:p>
        </p:txBody>
      </p:sp>
      <p:sp>
        <p:nvSpPr>
          <p:cNvPr id="8" name="TextBox 7">
            <a:extLst>
              <a:ext uri="{FF2B5EF4-FFF2-40B4-BE49-F238E27FC236}">
                <a16:creationId xmlns:a16="http://schemas.microsoft.com/office/drawing/2014/main" id="{F7794B42-0BD0-D449-A8C2-8F5824E40B52}"/>
              </a:ext>
            </a:extLst>
          </p:cNvPr>
          <p:cNvSpPr txBox="1"/>
          <p:nvPr/>
        </p:nvSpPr>
        <p:spPr>
          <a:xfrm>
            <a:off x="8640198" y="659693"/>
            <a:ext cx="3179428" cy="830997"/>
          </a:xfrm>
          <a:prstGeom prst="rect">
            <a:avLst/>
          </a:prstGeom>
          <a:noFill/>
        </p:spPr>
        <p:txBody>
          <a:bodyPr wrap="square" rtlCol="0">
            <a:spAutoFit/>
          </a:bodyPr>
          <a:lstStyle/>
          <a:p>
            <a:r>
              <a:rPr lang="zh-CN" altLang="en-US" sz="2400" dirty="0">
                <a:latin typeface="Open Sans" panose="020B0606030504020204" pitchFamily="34" charset="0"/>
                <a:ea typeface="Open Sans" panose="020B0606030504020204" pitchFamily="34" charset="0"/>
                <a:cs typeface="Open Sans" panose="020B0606030504020204" pitchFamily="34" charset="0"/>
              </a:rPr>
              <a:t>改进字符串比较。字典查找等等</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249428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8AD5E0-0C61-DD4A-B5A5-A197677F4E31}"/>
              </a:ext>
            </a:extLst>
          </p:cNvPr>
          <p:cNvSpPr>
            <a:spLocks noGrp="1"/>
          </p:cNvSpPr>
          <p:nvPr>
            <p:ph type="title"/>
          </p:nvPr>
        </p:nvSpPr>
        <p:spPr/>
        <p:txBody>
          <a:bodyPr/>
          <a:lstStyle/>
          <a:p>
            <a:r>
              <a:rPr lang="en-US" dirty="0">
                <a:solidFill>
                  <a:srgbClr val="512BD5"/>
                </a:solidFill>
                <a:latin typeface="Open Sans" panose="020B0606030504020204" pitchFamily="34" charset="0"/>
                <a:ea typeface="Open Sans" panose="020B0606030504020204" pitchFamily="34" charset="0"/>
                <a:cs typeface="Open Sans" panose="020B0606030504020204" pitchFamily="34" charset="0"/>
              </a:rPr>
              <a:t>Protected Browser Storage</a:t>
            </a:r>
          </a:p>
        </p:txBody>
      </p:sp>
      <p:sp>
        <p:nvSpPr>
          <p:cNvPr id="6" name="Content Placeholder 5">
            <a:extLst>
              <a:ext uri="{FF2B5EF4-FFF2-40B4-BE49-F238E27FC236}">
                <a16:creationId xmlns:a16="http://schemas.microsoft.com/office/drawing/2014/main" id="{FDB6D46C-914E-ED4A-BF28-8900AF0ED6B7}"/>
              </a:ext>
            </a:extLst>
          </p:cNvPr>
          <p:cNvSpPr>
            <a:spLocks noGrp="1"/>
          </p:cNvSpPr>
          <p:nvPr>
            <p:ph idx="1"/>
          </p:nvPr>
        </p:nvSpPr>
        <p:spPr>
          <a:xfrm>
            <a:off x="838200" y="1690688"/>
            <a:ext cx="10515600" cy="4802187"/>
          </a:xfrm>
        </p:spPr>
        <p:txBody>
          <a:bodyPr>
            <a:normAutofit/>
          </a:bodyPr>
          <a:lstStyle/>
          <a:p>
            <a:pPr marL="0" indent="0">
              <a:buNone/>
            </a:pPr>
            <a:r>
              <a:rPr lang="en-GB" sz="1400" b="0" dirty="0">
                <a:solidFill>
                  <a:srgbClr val="AF00DB"/>
                </a:solidFill>
                <a:effectLst/>
                <a:latin typeface="Consolas" panose="020B0609020204030204" pitchFamily="49" charset="0"/>
              </a:rPr>
              <a:t>@inject</a:t>
            </a:r>
            <a:r>
              <a:rPr lang="en-GB" sz="1400" b="0" dirty="0">
                <a:solidFill>
                  <a:srgbClr val="000000"/>
                </a:solidFill>
                <a:effectLst/>
                <a:latin typeface="Consolas" panose="020B0609020204030204" pitchFamily="49" charset="0"/>
              </a:rPr>
              <a:t> </a:t>
            </a:r>
            <a:r>
              <a:rPr lang="en-GB" sz="1400" b="0" dirty="0" err="1">
                <a:solidFill>
                  <a:srgbClr val="267F99"/>
                </a:solidFill>
                <a:effectLst/>
                <a:latin typeface="Consolas" panose="020B0609020204030204" pitchFamily="49" charset="0"/>
              </a:rPr>
              <a:t>ProtectedLocalStorage</a:t>
            </a:r>
            <a:r>
              <a:rPr lang="en-GB" sz="1400" b="0" dirty="0">
                <a:solidFill>
                  <a:srgbClr val="000000"/>
                </a:solidFill>
                <a:effectLst/>
                <a:latin typeface="Consolas" panose="020B0609020204030204" pitchFamily="49" charset="0"/>
              </a:rPr>
              <a:t> </a:t>
            </a:r>
            <a:r>
              <a:rPr lang="en-GB" sz="1400" b="0" dirty="0">
                <a:solidFill>
                  <a:srgbClr val="001080"/>
                </a:solidFill>
                <a:effectLst/>
                <a:latin typeface="Consolas" panose="020B0609020204030204" pitchFamily="49" charset="0"/>
              </a:rPr>
              <a:t>storage</a:t>
            </a:r>
            <a:endParaRPr lang="en-GB" sz="1400" b="0" dirty="0">
              <a:solidFill>
                <a:srgbClr val="000000"/>
              </a:solidFill>
              <a:effectLst/>
              <a:latin typeface="Consolas" panose="020B0609020204030204" pitchFamily="49" charset="0"/>
            </a:endParaRPr>
          </a:p>
          <a:p>
            <a:pPr marL="0" indent="0">
              <a:buNone/>
            </a:pPr>
            <a:br>
              <a:rPr lang="en-GB" sz="1400" b="0" dirty="0">
                <a:solidFill>
                  <a:srgbClr val="000000"/>
                </a:solidFill>
                <a:effectLst/>
                <a:latin typeface="Consolas" panose="020B0609020204030204" pitchFamily="49" charset="0"/>
              </a:rPr>
            </a:br>
            <a:r>
              <a:rPr lang="en-GB" sz="1400" b="0" dirty="0">
                <a:solidFill>
                  <a:srgbClr val="800000"/>
                </a:solidFill>
                <a:effectLst/>
                <a:latin typeface="Consolas" panose="020B0609020204030204" pitchFamily="49" charset="0"/>
              </a:rPr>
              <a:t>&lt;p&gt;</a:t>
            </a:r>
            <a:r>
              <a:rPr lang="en-GB" sz="1400" b="0" dirty="0">
                <a:solidFill>
                  <a:srgbClr val="000000"/>
                </a:solidFill>
                <a:effectLst/>
                <a:latin typeface="Consolas" panose="020B0609020204030204" pitchFamily="49" charset="0"/>
              </a:rPr>
              <a:t>Current count: </a:t>
            </a:r>
            <a:r>
              <a:rPr lang="en-GB" sz="1400" b="0" dirty="0">
                <a:solidFill>
                  <a:srgbClr val="AF00DB"/>
                </a:solidFill>
                <a:effectLst/>
                <a:latin typeface="Consolas" panose="020B0609020204030204" pitchFamily="49" charset="0"/>
              </a:rPr>
              <a:t>@</a:t>
            </a:r>
            <a:r>
              <a:rPr lang="en-GB" sz="1400" b="0" dirty="0">
                <a:solidFill>
                  <a:srgbClr val="001080"/>
                </a:solidFill>
                <a:effectLst/>
                <a:latin typeface="Consolas" panose="020B0609020204030204" pitchFamily="49" charset="0"/>
              </a:rPr>
              <a:t>currentCount</a:t>
            </a:r>
            <a:r>
              <a:rPr lang="en-GB" sz="1400" b="0" dirty="0">
                <a:solidFill>
                  <a:srgbClr val="800000"/>
                </a:solidFill>
                <a:effectLst/>
                <a:latin typeface="Consolas" panose="020B0609020204030204" pitchFamily="49" charset="0"/>
              </a:rPr>
              <a:t>&lt;/p&gt;</a:t>
            </a:r>
            <a:endParaRPr lang="en-GB" sz="1400" b="0" dirty="0">
              <a:solidFill>
                <a:srgbClr val="000000"/>
              </a:solidFill>
              <a:effectLst/>
              <a:latin typeface="Consolas" panose="020B0609020204030204" pitchFamily="49" charset="0"/>
            </a:endParaRPr>
          </a:p>
          <a:p>
            <a:pPr marL="0" indent="0">
              <a:buNone/>
            </a:pPr>
            <a:r>
              <a:rPr lang="en-GB" sz="1400" b="0" dirty="0">
                <a:solidFill>
                  <a:srgbClr val="800000"/>
                </a:solidFill>
                <a:effectLst/>
                <a:latin typeface="Consolas" panose="020B0609020204030204" pitchFamily="49" charset="0"/>
              </a:rPr>
              <a:t>&lt;button</a:t>
            </a:r>
            <a:r>
              <a:rPr lang="en-GB" sz="1400" b="0" dirty="0">
                <a:solidFill>
                  <a:srgbClr val="000000"/>
                </a:solidFill>
                <a:effectLst/>
                <a:latin typeface="Consolas" panose="020B0609020204030204" pitchFamily="49" charset="0"/>
              </a:rPr>
              <a:t> </a:t>
            </a:r>
            <a:r>
              <a:rPr lang="en-GB" sz="1400" b="0" dirty="0">
                <a:solidFill>
                  <a:srgbClr val="AF00DB"/>
                </a:solidFill>
                <a:effectLst/>
                <a:latin typeface="Consolas" panose="020B0609020204030204" pitchFamily="49" charset="0"/>
              </a:rPr>
              <a:t>@onclick</a:t>
            </a:r>
            <a:r>
              <a:rPr lang="en-GB" sz="1400" b="0" dirty="0">
                <a:solidFill>
                  <a:srgbClr val="000000"/>
                </a:solidFill>
                <a:effectLst/>
                <a:latin typeface="Consolas" panose="020B0609020204030204" pitchFamily="49" charset="0"/>
              </a:rPr>
              <a:t>=</a:t>
            </a:r>
            <a:r>
              <a:rPr lang="en-GB" sz="1400" b="0" dirty="0">
                <a:solidFill>
                  <a:srgbClr val="0000FF"/>
                </a:solidFill>
                <a:effectLst/>
                <a:latin typeface="Consolas" panose="020B0609020204030204" pitchFamily="49" charset="0"/>
              </a:rPr>
              <a:t>"IncrementCount"</a:t>
            </a:r>
            <a:r>
              <a:rPr lang="en-GB" sz="1400" b="0" dirty="0">
                <a:solidFill>
                  <a:srgbClr val="800000"/>
                </a:solidFill>
                <a:effectLst/>
                <a:latin typeface="Consolas" panose="020B0609020204030204" pitchFamily="49" charset="0"/>
              </a:rPr>
              <a:t>&gt;</a:t>
            </a:r>
            <a:r>
              <a:rPr lang="en-GB" sz="1400" b="0" dirty="0">
                <a:solidFill>
                  <a:srgbClr val="000000"/>
                </a:solidFill>
                <a:effectLst/>
                <a:latin typeface="Consolas" panose="020B0609020204030204" pitchFamily="49" charset="0"/>
              </a:rPr>
              <a:t>Increment</a:t>
            </a:r>
            <a:r>
              <a:rPr lang="en-GB" sz="1400" b="0" dirty="0">
                <a:solidFill>
                  <a:srgbClr val="800000"/>
                </a:solidFill>
                <a:effectLst/>
                <a:latin typeface="Consolas" panose="020B0609020204030204" pitchFamily="49" charset="0"/>
              </a:rPr>
              <a:t>&lt;/button&gt;</a:t>
            </a:r>
            <a:endParaRPr lang="en-GB" sz="1400" b="0" dirty="0">
              <a:solidFill>
                <a:srgbClr val="000000"/>
              </a:solidFill>
              <a:effectLst/>
              <a:latin typeface="Consolas" panose="020B0609020204030204" pitchFamily="49" charset="0"/>
            </a:endParaRPr>
          </a:p>
          <a:p>
            <a:pPr marL="0" indent="0">
              <a:buNone/>
            </a:pPr>
            <a:br>
              <a:rPr lang="en-GB" sz="1400" b="0" dirty="0">
                <a:solidFill>
                  <a:srgbClr val="000000"/>
                </a:solidFill>
                <a:effectLst/>
                <a:latin typeface="Consolas" panose="020B0609020204030204" pitchFamily="49" charset="0"/>
              </a:rPr>
            </a:br>
            <a:r>
              <a:rPr lang="en-GB" sz="1400" b="0" dirty="0">
                <a:solidFill>
                  <a:srgbClr val="AF00DB"/>
                </a:solidFill>
                <a:effectLst/>
                <a:latin typeface="Consolas" panose="020B0609020204030204" pitchFamily="49" charset="0"/>
              </a:rPr>
              <a:t>@code</a:t>
            </a:r>
            <a:r>
              <a:rPr lang="en-GB" sz="1400" b="0" dirty="0">
                <a:solidFill>
                  <a:srgbClr val="000000"/>
                </a:solidFill>
                <a:effectLst/>
                <a:latin typeface="Consolas" panose="020B0609020204030204" pitchFamily="49" charset="0"/>
              </a:rPr>
              <a:t> </a:t>
            </a:r>
            <a:r>
              <a:rPr lang="en-GB" sz="1400" b="0" dirty="0">
                <a:solidFill>
                  <a:srgbClr val="AF00DB"/>
                </a:solidFill>
                <a:effectLst/>
                <a:latin typeface="Consolas" panose="020B0609020204030204" pitchFamily="49" charset="0"/>
              </a:rPr>
              <a:t>{</a:t>
            </a:r>
            <a:endParaRPr lang="en-GB" sz="1400" b="0" dirty="0">
              <a:solidFill>
                <a:srgbClr val="000000"/>
              </a:solidFill>
              <a:effectLst/>
              <a:latin typeface="Consolas" panose="020B0609020204030204" pitchFamily="49" charset="0"/>
            </a:endParaRPr>
          </a:p>
          <a:p>
            <a:pPr marL="0" indent="0">
              <a:buNone/>
            </a:pPr>
            <a:r>
              <a:rPr lang="en-GB" sz="1400" b="0" dirty="0">
                <a:solidFill>
                  <a:srgbClr val="000000"/>
                </a:solidFill>
                <a:effectLst/>
                <a:latin typeface="Consolas" panose="020B0609020204030204" pitchFamily="49" charset="0"/>
              </a:rPr>
              <a:t>  </a:t>
            </a:r>
            <a:r>
              <a:rPr lang="en-GB" sz="1400" b="0" dirty="0">
                <a:solidFill>
                  <a:srgbClr val="0000FF"/>
                </a:solidFill>
                <a:effectLst/>
                <a:latin typeface="Consolas" panose="020B0609020204030204" pitchFamily="49" charset="0"/>
              </a:rPr>
              <a:t>int</a:t>
            </a:r>
            <a:r>
              <a:rPr lang="en-GB" sz="1400" b="0" dirty="0">
                <a:solidFill>
                  <a:srgbClr val="000000"/>
                </a:solidFill>
                <a:effectLst/>
                <a:latin typeface="Consolas" panose="020B0609020204030204" pitchFamily="49" charset="0"/>
              </a:rPr>
              <a:t>? </a:t>
            </a:r>
            <a:r>
              <a:rPr lang="en-GB" sz="1400" b="0" dirty="0">
                <a:solidFill>
                  <a:srgbClr val="001080"/>
                </a:solidFill>
                <a:effectLst/>
                <a:latin typeface="Consolas" panose="020B0609020204030204" pitchFamily="49" charset="0"/>
              </a:rPr>
              <a:t>count</a:t>
            </a:r>
            <a:r>
              <a:rPr lang="en-GB" sz="1400" b="0" dirty="0">
                <a:solidFill>
                  <a:srgbClr val="000000"/>
                </a:solidFill>
                <a:effectLst/>
                <a:latin typeface="Consolas" panose="020B0609020204030204" pitchFamily="49" charset="0"/>
              </a:rPr>
              <a:t>;</a:t>
            </a:r>
          </a:p>
          <a:p>
            <a:pPr marL="0" indent="0">
              <a:buNone/>
            </a:pPr>
            <a:r>
              <a:rPr lang="en-GB" sz="1400" b="0" dirty="0">
                <a:solidFill>
                  <a:srgbClr val="000000"/>
                </a:solidFill>
                <a:effectLst/>
                <a:latin typeface="Consolas" panose="020B0609020204030204" pitchFamily="49" charset="0"/>
              </a:rPr>
              <a:t>  </a:t>
            </a:r>
            <a:r>
              <a:rPr lang="en-GB" sz="1400" b="0" dirty="0">
                <a:solidFill>
                  <a:srgbClr val="0000FF"/>
                </a:solidFill>
                <a:effectLst/>
                <a:latin typeface="Consolas" panose="020B0609020204030204" pitchFamily="49" charset="0"/>
              </a:rPr>
              <a:t>private</a:t>
            </a:r>
            <a:r>
              <a:rPr lang="en-GB" sz="1400" b="0" dirty="0">
                <a:solidFill>
                  <a:srgbClr val="000000"/>
                </a:solidFill>
                <a:effectLst/>
                <a:latin typeface="Consolas" panose="020B0609020204030204" pitchFamily="49" charset="0"/>
              </a:rPr>
              <a:t> </a:t>
            </a:r>
            <a:r>
              <a:rPr lang="en-GB" sz="1400" b="0" dirty="0">
                <a:solidFill>
                  <a:srgbClr val="0000FF"/>
                </a:solidFill>
                <a:effectLst/>
                <a:latin typeface="Consolas" panose="020B0609020204030204" pitchFamily="49" charset="0"/>
              </a:rPr>
              <a:t>async</a:t>
            </a:r>
            <a:r>
              <a:rPr lang="en-GB" sz="1400" b="0" dirty="0">
                <a:solidFill>
                  <a:srgbClr val="000000"/>
                </a:solidFill>
                <a:effectLst/>
                <a:latin typeface="Consolas" panose="020B0609020204030204" pitchFamily="49" charset="0"/>
              </a:rPr>
              <a:t> </a:t>
            </a:r>
            <a:r>
              <a:rPr lang="en-GB" sz="1400" b="0" dirty="0" err="1">
                <a:solidFill>
                  <a:srgbClr val="795E26"/>
                </a:solidFill>
                <a:effectLst/>
                <a:latin typeface="Consolas" panose="020B0609020204030204" pitchFamily="49" charset="0"/>
              </a:rPr>
              <a:t>LoadCount</a:t>
            </a:r>
            <a:r>
              <a:rPr lang="en-GB" sz="1400" b="0" dirty="0">
                <a:solidFill>
                  <a:srgbClr val="000000"/>
                </a:solidFill>
                <a:effectLst/>
                <a:latin typeface="Consolas" panose="020B0609020204030204" pitchFamily="49" charset="0"/>
              </a:rPr>
              <a:t>() {</a:t>
            </a:r>
          </a:p>
          <a:p>
            <a:pPr marL="0" indent="0">
              <a:buNone/>
            </a:pPr>
            <a:r>
              <a:rPr lang="en-GB" sz="1400" b="0" dirty="0">
                <a:solidFill>
                  <a:srgbClr val="000000"/>
                </a:solidFill>
                <a:effectLst/>
                <a:latin typeface="Consolas" panose="020B0609020204030204" pitchFamily="49" charset="0"/>
              </a:rPr>
              <a:t>    </a:t>
            </a:r>
            <a:r>
              <a:rPr lang="en-GB" sz="1400" b="0" dirty="0">
                <a:solidFill>
                  <a:srgbClr val="0000FF"/>
                </a:solidFill>
                <a:effectLst/>
                <a:latin typeface="Consolas" panose="020B0609020204030204" pitchFamily="49" charset="0"/>
              </a:rPr>
              <a:t>var</a:t>
            </a:r>
            <a:r>
              <a:rPr lang="en-GB" sz="1400" b="0" dirty="0">
                <a:solidFill>
                  <a:srgbClr val="000000"/>
                </a:solidFill>
                <a:effectLst/>
                <a:latin typeface="Consolas" panose="020B0609020204030204" pitchFamily="49" charset="0"/>
              </a:rPr>
              <a:t> </a:t>
            </a:r>
            <a:r>
              <a:rPr lang="en-GB" sz="1400" b="0" dirty="0">
                <a:solidFill>
                  <a:srgbClr val="001080"/>
                </a:solidFill>
                <a:effectLst/>
                <a:latin typeface="Consolas" panose="020B0609020204030204" pitchFamily="49" charset="0"/>
              </a:rPr>
              <a:t>result</a:t>
            </a:r>
            <a:r>
              <a:rPr lang="en-GB" sz="1400" b="0" dirty="0">
                <a:solidFill>
                  <a:srgbClr val="000000"/>
                </a:solidFill>
                <a:effectLst/>
                <a:latin typeface="Consolas" panose="020B0609020204030204" pitchFamily="49" charset="0"/>
              </a:rPr>
              <a:t> = </a:t>
            </a:r>
            <a:r>
              <a:rPr lang="en-GB" sz="1400" b="0" dirty="0">
                <a:solidFill>
                  <a:srgbClr val="0000FF"/>
                </a:solidFill>
                <a:effectLst/>
                <a:latin typeface="Consolas" panose="020B0609020204030204" pitchFamily="49" charset="0"/>
              </a:rPr>
              <a:t>await</a:t>
            </a:r>
            <a:r>
              <a:rPr lang="en-GB" sz="1400" b="0" dirty="0">
                <a:solidFill>
                  <a:srgbClr val="000000"/>
                </a:solidFill>
                <a:effectLst/>
                <a:latin typeface="Consolas" panose="020B0609020204030204" pitchFamily="49" charset="0"/>
              </a:rPr>
              <a:t> </a:t>
            </a:r>
            <a:r>
              <a:rPr lang="en-GB" sz="1400" b="0" dirty="0" err="1">
                <a:solidFill>
                  <a:srgbClr val="001080"/>
                </a:solidFill>
                <a:effectLst/>
                <a:latin typeface="Consolas" panose="020B0609020204030204" pitchFamily="49" charset="0"/>
              </a:rPr>
              <a:t>storage</a:t>
            </a:r>
            <a:r>
              <a:rPr lang="en-GB" sz="1400" b="0" dirty="0" err="1">
                <a:solidFill>
                  <a:srgbClr val="000000"/>
                </a:solidFill>
                <a:effectLst/>
                <a:latin typeface="Consolas" panose="020B0609020204030204" pitchFamily="49" charset="0"/>
              </a:rPr>
              <a:t>.</a:t>
            </a:r>
            <a:r>
              <a:rPr lang="en-GB" sz="1400" b="0" dirty="0" err="1">
                <a:solidFill>
                  <a:srgbClr val="795E26"/>
                </a:solidFill>
                <a:effectLst/>
                <a:latin typeface="Consolas" panose="020B0609020204030204" pitchFamily="49" charset="0"/>
              </a:rPr>
              <a:t>GetAsync</a:t>
            </a:r>
            <a:r>
              <a:rPr lang="en-GB" sz="1400" b="0" dirty="0">
                <a:solidFill>
                  <a:srgbClr val="000000"/>
                </a:solidFill>
                <a:effectLst/>
                <a:latin typeface="Consolas" panose="020B0609020204030204" pitchFamily="49" charset="0"/>
              </a:rPr>
              <a:t>&lt;</a:t>
            </a:r>
            <a:r>
              <a:rPr lang="en-GB" sz="1400" b="0" dirty="0">
                <a:solidFill>
                  <a:srgbClr val="0000FF"/>
                </a:solidFill>
                <a:effectLst/>
                <a:latin typeface="Consolas" panose="020B0609020204030204" pitchFamily="49" charset="0"/>
              </a:rPr>
              <a:t>int</a:t>
            </a:r>
            <a:r>
              <a:rPr lang="en-GB" sz="1400" b="0" dirty="0">
                <a:solidFill>
                  <a:srgbClr val="000000"/>
                </a:solidFill>
                <a:effectLst/>
                <a:latin typeface="Consolas" panose="020B0609020204030204" pitchFamily="49" charset="0"/>
              </a:rPr>
              <a:t>&gt;(</a:t>
            </a:r>
            <a:r>
              <a:rPr lang="en-GB" sz="1400" b="0" dirty="0">
                <a:solidFill>
                  <a:srgbClr val="A31515"/>
                </a:solidFill>
                <a:effectLst/>
                <a:latin typeface="Consolas" panose="020B0609020204030204" pitchFamily="49" charset="0"/>
              </a:rPr>
              <a:t>"count"</a:t>
            </a:r>
            <a:r>
              <a:rPr lang="en-GB" sz="1400" b="0" dirty="0">
                <a:solidFill>
                  <a:srgbClr val="000000"/>
                </a:solidFill>
                <a:effectLst/>
                <a:latin typeface="Consolas" panose="020B0609020204030204" pitchFamily="49" charset="0"/>
              </a:rPr>
              <a:t>);</a:t>
            </a:r>
          </a:p>
          <a:p>
            <a:pPr marL="0" indent="0">
              <a:buNone/>
            </a:pPr>
            <a:r>
              <a:rPr lang="en-GB" sz="1400" b="0" dirty="0">
                <a:solidFill>
                  <a:srgbClr val="000000"/>
                </a:solidFill>
                <a:effectLst/>
                <a:latin typeface="Consolas" panose="020B0609020204030204" pitchFamily="49" charset="0"/>
              </a:rPr>
              <a:t>    </a:t>
            </a:r>
            <a:r>
              <a:rPr lang="en-GB" sz="1400" b="0" dirty="0">
                <a:solidFill>
                  <a:srgbClr val="001080"/>
                </a:solidFill>
                <a:effectLst/>
                <a:latin typeface="Consolas" panose="020B0609020204030204" pitchFamily="49" charset="0"/>
              </a:rPr>
              <a:t>count</a:t>
            </a:r>
            <a:r>
              <a:rPr lang="en-GB" sz="1400" b="0" dirty="0">
                <a:solidFill>
                  <a:srgbClr val="000000"/>
                </a:solidFill>
                <a:effectLst/>
                <a:latin typeface="Consolas" panose="020B0609020204030204" pitchFamily="49" charset="0"/>
              </a:rPr>
              <a:t> = </a:t>
            </a:r>
            <a:r>
              <a:rPr lang="en-GB" sz="1400" b="0" dirty="0" err="1">
                <a:solidFill>
                  <a:srgbClr val="001080"/>
                </a:solidFill>
                <a:effectLst/>
                <a:latin typeface="Consolas" panose="020B0609020204030204" pitchFamily="49" charset="0"/>
              </a:rPr>
              <a:t>result</a:t>
            </a:r>
            <a:r>
              <a:rPr lang="en-GB" sz="1400" b="0" dirty="0" err="1">
                <a:solidFill>
                  <a:srgbClr val="000000"/>
                </a:solidFill>
                <a:effectLst/>
                <a:latin typeface="Consolas" panose="020B0609020204030204" pitchFamily="49" charset="0"/>
              </a:rPr>
              <a:t>.</a:t>
            </a:r>
            <a:r>
              <a:rPr lang="en-GB" sz="1400" b="0" dirty="0" err="1">
                <a:solidFill>
                  <a:srgbClr val="001080"/>
                </a:solidFill>
                <a:effectLst/>
                <a:latin typeface="Consolas" panose="020B0609020204030204" pitchFamily="49" charset="0"/>
              </a:rPr>
              <a:t>Success</a:t>
            </a:r>
            <a:r>
              <a:rPr lang="en-GB" sz="1400" b="0" dirty="0">
                <a:solidFill>
                  <a:srgbClr val="000000"/>
                </a:solidFill>
                <a:effectLst/>
                <a:latin typeface="Consolas" panose="020B0609020204030204" pitchFamily="49" charset="0"/>
              </a:rPr>
              <a:t> ? </a:t>
            </a:r>
            <a:r>
              <a:rPr lang="en-GB" sz="1400" b="0" dirty="0" err="1">
                <a:solidFill>
                  <a:srgbClr val="001080"/>
                </a:solidFill>
                <a:effectLst/>
                <a:latin typeface="Consolas" panose="020B0609020204030204" pitchFamily="49" charset="0"/>
              </a:rPr>
              <a:t>result</a:t>
            </a:r>
            <a:r>
              <a:rPr lang="en-GB" sz="1400" b="0" dirty="0" err="1">
                <a:solidFill>
                  <a:srgbClr val="000000"/>
                </a:solidFill>
                <a:effectLst/>
                <a:latin typeface="Consolas" panose="020B0609020204030204" pitchFamily="49" charset="0"/>
              </a:rPr>
              <a:t>.</a:t>
            </a:r>
            <a:r>
              <a:rPr lang="en-GB" sz="1400" b="0" dirty="0" err="1">
                <a:solidFill>
                  <a:srgbClr val="001080"/>
                </a:solidFill>
                <a:effectLst/>
                <a:latin typeface="Consolas" panose="020B0609020204030204" pitchFamily="49" charset="0"/>
              </a:rPr>
              <a:t>Value</a:t>
            </a:r>
            <a:r>
              <a:rPr lang="en-GB" sz="1400" b="0" dirty="0">
                <a:solidFill>
                  <a:srgbClr val="000000"/>
                </a:solidFill>
                <a:effectLst/>
                <a:latin typeface="Consolas" panose="020B0609020204030204" pitchFamily="49" charset="0"/>
              </a:rPr>
              <a:t> : </a:t>
            </a:r>
            <a:r>
              <a:rPr lang="en-GB" sz="1400" b="0" dirty="0">
                <a:solidFill>
                  <a:srgbClr val="098658"/>
                </a:solidFill>
                <a:effectLst/>
                <a:latin typeface="Consolas" panose="020B0609020204030204" pitchFamily="49" charset="0"/>
              </a:rPr>
              <a:t>0</a:t>
            </a:r>
            <a:r>
              <a:rPr lang="en-GB" sz="1400" b="0" dirty="0">
                <a:solidFill>
                  <a:srgbClr val="000000"/>
                </a:solidFill>
                <a:effectLst/>
                <a:latin typeface="Consolas" panose="020B0609020204030204" pitchFamily="49" charset="0"/>
              </a:rPr>
              <a:t>;</a:t>
            </a:r>
          </a:p>
          <a:p>
            <a:pPr marL="0" indent="0">
              <a:buNone/>
            </a:pPr>
            <a:r>
              <a:rPr lang="en-GB" sz="1400" b="0" dirty="0">
                <a:solidFill>
                  <a:srgbClr val="000000"/>
                </a:solidFill>
                <a:effectLst/>
                <a:latin typeface="Consolas" panose="020B0609020204030204" pitchFamily="49" charset="0"/>
              </a:rPr>
              <a:t>  }</a:t>
            </a:r>
          </a:p>
          <a:p>
            <a:pPr marL="0" indent="0">
              <a:buNone/>
            </a:pPr>
            <a:r>
              <a:rPr lang="en-GB" sz="1400" b="0" dirty="0">
                <a:solidFill>
                  <a:srgbClr val="000000"/>
                </a:solidFill>
                <a:effectLst/>
                <a:latin typeface="Consolas" panose="020B0609020204030204" pitchFamily="49" charset="0"/>
              </a:rPr>
              <a:t>  </a:t>
            </a:r>
            <a:r>
              <a:rPr lang="en-GB" sz="1400" b="0" dirty="0">
                <a:solidFill>
                  <a:srgbClr val="0000FF"/>
                </a:solidFill>
                <a:effectLst/>
                <a:latin typeface="Consolas" panose="020B0609020204030204" pitchFamily="49" charset="0"/>
              </a:rPr>
              <a:t>private</a:t>
            </a:r>
            <a:r>
              <a:rPr lang="en-GB" sz="1400" b="0" dirty="0">
                <a:solidFill>
                  <a:srgbClr val="000000"/>
                </a:solidFill>
                <a:effectLst/>
                <a:latin typeface="Consolas" panose="020B0609020204030204" pitchFamily="49" charset="0"/>
              </a:rPr>
              <a:t> </a:t>
            </a:r>
            <a:r>
              <a:rPr lang="en-GB" sz="1400" b="0" dirty="0">
                <a:solidFill>
                  <a:srgbClr val="0000FF"/>
                </a:solidFill>
                <a:effectLst/>
                <a:latin typeface="Consolas" panose="020B0609020204030204" pitchFamily="49" charset="0"/>
              </a:rPr>
              <a:t>async</a:t>
            </a:r>
            <a:r>
              <a:rPr lang="en-GB" sz="1400" b="0" dirty="0">
                <a:solidFill>
                  <a:srgbClr val="000000"/>
                </a:solidFill>
                <a:effectLst/>
                <a:latin typeface="Consolas" panose="020B0609020204030204" pitchFamily="49" charset="0"/>
              </a:rPr>
              <a:t> </a:t>
            </a:r>
            <a:r>
              <a:rPr lang="en-GB" sz="1400" b="0" dirty="0" err="1">
                <a:solidFill>
                  <a:srgbClr val="795E26"/>
                </a:solidFill>
                <a:effectLst/>
                <a:latin typeface="Consolas" panose="020B0609020204030204" pitchFamily="49" charset="0"/>
              </a:rPr>
              <a:t>IncrementCount</a:t>
            </a:r>
            <a:r>
              <a:rPr lang="en-GB" sz="1400" b="0" dirty="0">
                <a:solidFill>
                  <a:srgbClr val="000000"/>
                </a:solidFill>
                <a:effectLst/>
                <a:latin typeface="Consolas" panose="020B0609020204030204" pitchFamily="49" charset="0"/>
              </a:rPr>
              <a:t>() {</a:t>
            </a:r>
          </a:p>
          <a:p>
            <a:pPr marL="0" indent="0">
              <a:buNone/>
            </a:pPr>
            <a:r>
              <a:rPr lang="en-GB" sz="1400" b="0" dirty="0">
                <a:solidFill>
                  <a:srgbClr val="000000"/>
                </a:solidFill>
                <a:effectLst/>
                <a:latin typeface="Consolas" panose="020B0609020204030204" pitchFamily="49" charset="0"/>
              </a:rPr>
              <a:t>    </a:t>
            </a:r>
            <a:r>
              <a:rPr lang="en-GB" sz="1400" b="0" dirty="0">
                <a:solidFill>
                  <a:srgbClr val="0000FF"/>
                </a:solidFill>
                <a:effectLst/>
                <a:latin typeface="Consolas" panose="020B0609020204030204" pitchFamily="49" charset="0"/>
              </a:rPr>
              <a:t>await</a:t>
            </a:r>
            <a:r>
              <a:rPr lang="en-GB" sz="1400" b="0" dirty="0">
                <a:solidFill>
                  <a:srgbClr val="000000"/>
                </a:solidFill>
                <a:effectLst/>
                <a:latin typeface="Consolas" panose="020B0609020204030204" pitchFamily="49" charset="0"/>
              </a:rPr>
              <a:t> </a:t>
            </a:r>
            <a:r>
              <a:rPr lang="en-GB" sz="1400" b="0" dirty="0" err="1">
                <a:solidFill>
                  <a:srgbClr val="001080"/>
                </a:solidFill>
                <a:effectLst/>
                <a:latin typeface="Consolas" panose="020B0609020204030204" pitchFamily="49" charset="0"/>
              </a:rPr>
              <a:t>storage</a:t>
            </a:r>
            <a:r>
              <a:rPr lang="en-GB" sz="1400" b="0" dirty="0" err="1">
                <a:solidFill>
                  <a:srgbClr val="000000"/>
                </a:solidFill>
                <a:effectLst/>
                <a:latin typeface="Consolas" panose="020B0609020204030204" pitchFamily="49" charset="0"/>
              </a:rPr>
              <a:t>.</a:t>
            </a:r>
            <a:r>
              <a:rPr lang="en-GB" sz="1400" b="0" dirty="0" err="1">
                <a:solidFill>
                  <a:srgbClr val="795E26"/>
                </a:solidFill>
                <a:effectLst/>
                <a:latin typeface="Consolas" panose="020B0609020204030204" pitchFamily="49" charset="0"/>
              </a:rPr>
              <a:t>SetAsync</a:t>
            </a:r>
            <a:r>
              <a:rPr lang="en-GB" sz="1400" b="0" dirty="0">
                <a:solidFill>
                  <a:srgbClr val="000000"/>
                </a:solidFill>
                <a:effectLst/>
                <a:latin typeface="Consolas" panose="020B0609020204030204" pitchFamily="49" charset="0"/>
              </a:rPr>
              <a:t>(</a:t>
            </a:r>
            <a:r>
              <a:rPr lang="en-GB" sz="1400" b="0" dirty="0">
                <a:solidFill>
                  <a:srgbClr val="A31515"/>
                </a:solidFill>
                <a:effectLst/>
                <a:latin typeface="Consolas" panose="020B0609020204030204" pitchFamily="49" charset="0"/>
              </a:rPr>
              <a:t>"count"</a:t>
            </a:r>
            <a:r>
              <a:rPr lang="en-GB" sz="1400" b="0" dirty="0">
                <a:solidFill>
                  <a:srgbClr val="000000"/>
                </a:solidFill>
                <a:effectLst/>
                <a:latin typeface="Consolas" panose="020B0609020204030204" pitchFamily="49" charset="0"/>
              </a:rPr>
              <a:t>, ++</a:t>
            </a:r>
            <a:r>
              <a:rPr lang="en-GB" sz="1400" b="0" dirty="0">
                <a:solidFill>
                  <a:srgbClr val="001080"/>
                </a:solidFill>
                <a:effectLst/>
                <a:latin typeface="Consolas" panose="020B0609020204030204" pitchFamily="49" charset="0"/>
              </a:rPr>
              <a:t>count</a:t>
            </a:r>
            <a:r>
              <a:rPr lang="en-GB" sz="1400" b="0" dirty="0">
                <a:solidFill>
                  <a:srgbClr val="000000"/>
                </a:solidFill>
                <a:effectLst/>
                <a:latin typeface="Consolas" panose="020B0609020204030204" pitchFamily="49" charset="0"/>
              </a:rPr>
              <a:t>);</a:t>
            </a:r>
          </a:p>
          <a:p>
            <a:pPr marL="0" indent="0">
              <a:buNone/>
            </a:pPr>
            <a:r>
              <a:rPr lang="en-GB" sz="1400" b="0" dirty="0">
                <a:solidFill>
                  <a:srgbClr val="000000"/>
                </a:solidFill>
                <a:effectLst/>
                <a:latin typeface="Consolas" panose="020B0609020204030204" pitchFamily="49" charset="0"/>
              </a:rPr>
              <a:t>  }</a:t>
            </a:r>
          </a:p>
          <a:p>
            <a:pPr marL="0" indent="0">
              <a:buNone/>
            </a:pPr>
            <a:r>
              <a:rPr lang="en-GB" sz="1400" b="0" dirty="0">
                <a:solidFill>
                  <a:srgbClr val="AF00DB"/>
                </a:solidFill>
                <a:effectLst/>
                <a:latin typeface="Consolas" panose="020B0609020204030204" pitchFamily="49" charset="0"/>
              </a:rPr>
              <a:t>}</a:t>
            </a:r>
            <a:endParaRPr lang="en-GB" sz="1400" b="0" dirty="0">
              <a:solidFill>
                <a:srgbClr val="000000"/>
              </a:solidFill>
              <a:effectLst/>
              <a:latin typeface="Consolas" panose="020B0609020204030204" pitchFamily="49" charset="0"/>
            </a:endParaRPr>
          </a:p>
        </p:txBody>
      </p:sp>
      <p:sp>
        <p:nvSpPr>
          <p:cNvPr id="2" name="TextBox 1">
            <a:extLst>
              <a:ext uri="{FF2B5EF4-FFF2-40B4-BE49-F238E27FC236}">
                <a16:creationId xmlns:a16="http://schemas.microsoft.com/office/drawing/2014/main" id="{9EDCACBD-6EB5-C640-B610-3280F3BAFE0F}"/>
              </a:ext>
            </a:extLst>
          </p:cNvPr>
          <p:cNvSpPr txBox="1"/>
          <p:nvPr/>
        </p:nvSpPr>
        <p:spPr>
          <a:xfrm>
            <a:off x="2043953" y="4077148"/>
            <a:ext cx="184731" cy="369332"/>
          </a:xfrm>
          <a:prstGeom prst="rect">
            <a:avLst/>
          </a:prstGeom>
          <a:noFill/>
        </p:spPr>
        <p:txBody>
          <a:bodyPr wrap="none" rtlCol="0">
            <a:spAutoFit/>
          </a:bodyPr>
          <a:lstStyle/>
          <a:p>
            <a:endParaRPr lang="en-US"/>
          </a:p>
        </p:txBody>
      </p:sp>
      <p:pic>
        <p:nvPicPr>
          <p:cNvPr id="4" name="Graphic 3">
            <a:extLst>
              <a:ext uri="{FF2B5EF4-FFF2-40B4-BE49-F238E27FC236}">
                <a16:creationId xmlns:a16="http://schemas.microsoft.com/office/drawing/2014/main" id="{9A7C4481-03D5-F34B-A79E-E1D58526C5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26464" y="4446480"/>
            <a:ext cx="2295406" cy="2285999"/>
          </a:xfrm>
          <a:prstGeom prst="rect">
            <a:avLst/>
          </a:prstGeom>
        </p:spPr>
      </p:pic>
    </p:spTree>
    <p:extLst>
      <p:ext uri="{BB962C8B-B14F-4D97-AF65-F5344CB8AC3E}">
        <p14:creationId xmlns:p14="http://schemas.microsoft.com/office/powerpoint/2010/main" val="94363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FECD46-8892-D84B-9499-E783BB717F5C}"/>
              </a:ext>
            </a:extLst>
          </p:cNvPr>
          <p:cNvPicPr>
            <a:picLocks noChangeAspect="1"/>
          </p:cNvPicPr>
          <p:nvPr/>
        </p:nvPicPr>
        <p:blipFill>
          <a:blip r:embed="rId3"/>
          <a:srcRect/>
          <a:stretch/>
        </p:blipFill>
        <p:spPr>
          <a:xfrm>
            <a:off x="1447343" y="360807"/>
            <a:ext cx="9297314" cy="4822740"/>
          </a:xfrm>
          <a:prstGeom prst="rect">
            <a:avLst/>
          </a:prstGeom>
        </p:spPr>
      </p:pic>
      <p:sp>
        <p:nvSpPr>
          <p:cNvPr id="6" name="Title 1">
            <a:extLst>
              <a:ext uri="{FF2B5EF4-FFF2-40B4-BE49-F238E27FC236}">
                <a16:creationId xmlns:a16="http://schemas.microsoft.com/office/drawing/2014/main" id="{4D553AB0-D2E7-E349-AA66-50F752A24B3C}"/>
              </a:ext>
            </a:extLst>
          </p:cNvPr>
          <p:cNvSpPr txBox="1">
            <a:spLocks/>
          </p:cNvSpPr>
          <p:nvPr/>
        </p:nvSpPr>
        <p:spPr>
          <a:xfrm>
            <a:off x="1613552" y="5183547"/>
            <a:ext cx="9144000" cy="10756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latin typeface="Open Sans" panose="020B0606030504020204" pitchFamily="34" charset="0"/>
                <a:ea typeface="Open Sans" panose="020B0606030504020204" pitchFamily="34" charset="0"/>
                <a:cs typeface="Open Sans" panose="020B0606030504020204" pitchFamily="34" charset="0"/>
              </a:rPr>
              <a:t>浏览器兼容性分析</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955231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9C0F-6E02-4A46-9E8A-17EDF301F56C}"/>
              </a:ext>
            </a:extLst>
          </p:cNvPr>
          <p:cNvSpPr>
            <a:spLocks noGrp="1"/>
          </p:cNvSpPr>
          <p:nvPr>
            <p:ph type="title"/>
          </p:nvPr>
        </p:nvSpPr>
        <p:spPr>
          <a:xfrm>
            <a:off x="630936" y="2284666"/>
            <a:ext cx="10515600" cy="1288923"/>
          </a:xfrm>
        </p:spPr>
        <p:txBody>
          <a:bodyPr>
            <a:normAutofit/>
          </a:bodyPr>
          <a:lstStyle/>
          <a:p>
            <a:pPr algn="ctr"/>
            <a:r>
              <a:rPr lang="zh-CN" alt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改进预渲染</a:t>
            </a: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37605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7B70C-3F46-ED4A-B33C-85B0E28A1DBE}"/>
              </a:ext>
            </a:extLst>
          </p:cNvPr>
          <p:cNvSpPr>
            <a:spLocks noGrp="1"/>
          </p:cNvSpPr>
          <p:nvPr>
            <p:ph type="title"/>
          </p:nvPr>
        </p:nvSpPr>
        <p:spPr>
          <a:xfrm>
            <a:off x="831850" y="3429000"/>
            <a:ext cx="10515600" cy="1133475"/>
          </a:xfrm>
        </p:spPr>
        <p:txBody>
          <a:bodyPr/>
          <a:lstStyle/>
          <a:p>
            <a:r>
              <a:rPr lang="en-US" err="1">
                <a:solidFill>
                  <a:srgbClr val="512BD5"/>
                </a:solidFill>
                <a:latin typeface="Open Sans" panose="020B0606030504020204" pitchFamily="34" charset="0"/>
                <a:ea typeface="Open Sans" panose="020B0606030504020204" pitchFamily="34" charset="0"/>
                <a:cs typeface="Open Sans" panose="020B0606030504020204" pitchFamily="34" charset="0"/>
              </a:rPr>
              <a:t>WebAssembly</a:t>
            </a:r>
            <a:r>
              <a:rPr lang="en-US">
                <a:solidFill>
                  <a:srgbClr val="512BD5"/>
                </a:solidFill>
                <a:latin typeface="Open Sans" panose="020B0606030504020204" pitchFamily="34" charset="0"/>
                <a:ea typeface="Open Sans" panose="020B0606030504020204" pitchFamily="34" charset="0"/>
                <a:cs typeface="Open Sans" panose="020B0606030504020204" pitchFamily="34" charset="0"/>
              </a:rPr>
              <a:t> Prerendered</a:t>
            </a:r>
          </a:p>
        </p:txBody>
      </p:sp>
      <p:sp>
        <p:nvSpPr>
          <p:cNvPr id="3" name="Text Placeholder 2">
            <a:extLst>
              <a:ext uri="{FF2B5EF4-FFF2-40B4-BE49-F238E27FC236}">
                <a16:creationId xmlns:a16="http://schemas.microsoft.com/office/drawing/2014/main" id="{B53C8745-D936-E044-AD4A-2A3E07E2886A}"/>
              </a:ext>
            </a:extLst>
          </p:cNvPr>
          <p:cNvSpPr>
            <a:spLocks noGrp="1"/>
          </p:cNvSpPr>
          <p:nvPr>
            <p:ph type="body" idx="1"/>
          </p:nvPr>
        </p:nvSpPr>
        <p:spPr>
          <a:xfrm>
            <a:off x="831850" y="4589463"/>
            <a:ext cx="10515600" cy="1255728"/>
          </a:xfrm>
        </p:spPr>
        <p:txBody>
          <a:bodyPr/>
          <a:lstStyle/>
          <a:p>
            <a:r>
              <a:rPr lang="zh-CN" alt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将组件预渲染为静态 </a:t>
            </a:r>
            <a:r>
              <a:rPr lang="en-US" altLang="zh-CN" dirty="0">
                <a:solidFill>
                  <a:schemeClr val="tx1"/>
                </a:solidFill>
                <a:latin typeface="Open Sans" panose="020B0606030504020204" pitchFamily="34" charset="0"/>
                <a:ea typeface="Open Sans" panose="020B0606030504020204" pitchFamily="34" charset="0"/>
                <a:cs typeface="Open Sans" panose="020B0606030504020204" pitchFamily="34" charset="0"/>
              </a:rPr>
              <a:t>HTML</a:t>
            </a:r>
            <a:r>
              <a:rPr lang="zh-CN" alt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，并允许 </a:t>
            </a:r>
            <a:r>
              <a:rPr lang="en-US" altLang="zh-CN"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Blazor</a:t>
            </a:r>
            <a:r>
              <a:rPr lang="en-US" altLang="zh-CN"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altLang="zh-CN"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WebAssembly</a:t>
            </a:r>
            <a:r>
              <a:rPr lang="en-US" altLang="zh-CN"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zh-CN" alt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应用程序使组件具有交互性。</a:t>
            </a:r>
          </a:p>
          <a:p>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 Placeholder 2">
            <a:extLst>
              <a:ext uri="{FF2B5EF4-FFF2-40B4-BE49-F238E27FC236}">
                <a16:creationId xmlns:a16="http://schemas.microsoft.com/office/drawing/2014/main" id="{D86E233D-A077-564E-AD1B-DE3722F59161}"/>
              </a:ext>
            </a:extLst>
          </p:cNvPr>
          <p:cNvSpPr txBox="1">
            <a:spLocks/>
          </p:cNvSpPr>
          <p:nvPr/>
        </p:nvSpPr>
        <p:spPr>
          <a:xfrm>
            <a:off x="844550" y="1987531"/>
            <a:ext cx="10971530" cy="836454"/>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b="0">
                <a:solidFill>
                  <a:srgbClr val="800000"/>
                </a:solidFill>
                <a:effectLst/>
                <a:latin typeface="Consolas" panose="020B0609020204030204" pitchFamily="49" charset="0"/>
              </a:rPr>
              <a:t>&lt;component</a:t>
            </a:r>
            <a:r>
              <a:rPr lang="en-GB" b="0">
                <a:solidFill>
                  <a:srgbClr val="000000"/>
                </a:solidFill>
                <a:effectLst/>
                <a:latin typeface="Consolas" panose="020B0609020204030204" pitchFamily="49" charset="0"/>
              </a:rPr>
              <a:t> </a:t>
            </a:r>
            <a:r>
              <a:rPr lang="en-GB" b="0">
                <a:solidFill>
                  <a:srgbClr val="FF0000"/>
                </a:solidFill>
                <a:effectLst/>
                <a:latin typeface="Consolas" panose="020B0609020204030204" pitchFamily="49" charset="0"/>
              </a:rPr>
              <a:t>type</a:t>
            </a:r>
            <a:r>
              <a:rPr lang="en-GB" b="0">
                <a:solidFill>
                  <a:srgbClr val="000000"/>
                </a:solidFill>
                <a:effectLst/>
                <a:latin typeface="Consolas" panose="020B0609020204030204" pitchFamily="49" charset="0"/>
              </a:rPr>
              <a:t>=</a:t>
            </a:r>
            <a:r>
              <a:rPr lang="en-GB" b="0">
                <a:solidFill>
                  <a:srgbClr val="0000FF"/>
                </a:solidFill>
                <a:effectLst/>
                <a:latin typeface="Consolas" panose="020B0609020204030204" pitchFamily="49" charset="0"/>
              </a:rPr>
              <a:t>"</a:t>
            </a:r>
            <a:r>
              <a:rPr lang="en-GB" b="0" err="1">
                <a:solidFill>
                  <a:srgbClr val="0000FF"/>
                </a:solidFill>
                <a:effectLst/>
                <a:latin typeface="Consolas" panose="020B0609020204030204" pitchFamily="49" charset="0"/>
              </a:rPr>
              <a:t>typeof</a:t>
            </a:r>
            <a:r>
              <a:rPr lang="en-GB" b="0">
                <a:solidFill>
                  <a:srgbClr val="0000FF"/>
                </a:solidFill>
                <a:effectLst/>
                <a:latin typeface="Consolas" panose="020B0609020204030204" pitchFamily="49" charset="0"/>
              </a:rPr>
              <a:t>(App)"</a:t>
            </a:r>
            <a:r>
              <a:rPr lang="en-GB" b="0">
                <a:solidFill>
                  <a:srgbClr val="000000"/>
                </a:solidFill>
                <a:effectLst/>
                <a:latin typeface="Consolas" panose="020B0609020204030204" pitchFamily="49" charset="0"/>
              </a:rPr>
              <a:t> </a:t>
            </a:r>
          </a:p>
          <a:p>
            <a:r>
              <a:rPr lang="en-GB" b="0">
                <a:solidFill>
                  <a:srgbClr val="000000"/>
                </a:solidFill>
                <a:effectLst/>
                <a:latin typeface="Consolas" panose="020B0609020204030204" pitchFamily="49" charset="0"/>
              </a:rPr>
              <a:t>           </a:t>
            </a:r>
            <a:r>
              <a:rPr lang="en-GB" b="0">
                <a:solidFill>
                  <a:srgbClr val="FF0000"/>
                </a:solidFill>
                <a:effectLst/>
                <a:latin typeface="Consolas" panose="020B0609020204030204" pitchFamily="49" charset="0"/>
              </a:rPr>
              <a:t>render-mode</a:t>
            </a:r>
            <a:r>
              <a:rPr lang="en-GB" b="0">
                <a:solidFill>
                  <a:srgbClr val="000000"/>
                </a:solidFill>
                <a:effectLst/>
                <a:latin typeface="Consolas" panose="020B0609020204030204" pitchFamily="49" charset="0"/>
              </a:rPr>
              <a:t>=</a:t>
            </a:r>
            <a:r>
              <a:rPr lang="en-GB" b="0">
                <a:solidFill>
                  <a:srgbClr val="0000FF"/>
                </a:solidFill>
                <a:effectLst/>
                <a:latin typeface="Consolas" panose="020B0609020204030204" pitchFamily="49" charset="0"/>
              </a:rPr>
              <a:t>"</a:t>
            </a:r>
            <a:r>
              <a:rPr lang="en-GB" b="0" err="1">
                <a:solidFill>
                  <a:srgbClr val="0000FF"/>
                </a:solidFill>
                <a:effectLst/>
                <a:latin typeface="Consolas" panose="020B0609020204030204" pitchFamily="49" charset="0"/>
              </a:rPr>
              <a:t>WebAssemblyPrerendered</a:t>
            </a:r>
            <a:r>
              <a:rPr lang="en-GB" b="0">
                <a:solidFill>
                  <a:srgbClr val="0000FF"/>
                </a:solidFill>
                <a:effectLst/>
                <a:latin typeface="Consolas" panose="020B0609020204030204" pitchFamily="49" charset="0"/>
              </a:rPr>
              <a:t>"</a:t>
            </a:r>
            <a:r>
              <a:rPr lang="en-GB" b="0">
                <a:solidFill>
                  <a:srgbClr val="800000"/>
                </a:solidFill>
                <a:effectLst/>
                <a:latin typeface="Consolas" panose="020B0609020204030204" pitchFamily="49" charset="0"/>
              </a:rPr>
              <a:t> /&gt;</a:t>
            </a:r>
            <a:endParaRPr lang="en-GB"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083377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7B70C-3F46-ED4A-B33C-85B0E28A1DBE}"/>
              </a:ext>
            </a:extLst>
          </p:cNvPr>
          <p:cNvSpPr>
            <a:spLocks noGrp="1"/>
          </p:cNvSpPr>
          <p:nvPr>
            <p:ph type="title"/>
          </p:nvPr>
        </p:nvSpPr>
        <p:spPr>
          <a:xfrm>
            <a:off x="831850" y="3429000"/>
            <a:ext cx="10515600" cy="1133475"/>
          </a:xfrm>
        </p:spPr>
        <p:txBody>
          <a:bodyPr/>
          <a:lstStyle/>
          <a:p>
            <a:r>
              <a:rPr lang="en-US" err="1">
                <a:solidFill>
                  <a:srgbClr val="512BD5"/>
                </a:solidFill>
                <a:latin typeface="Open Sans" panose="020B0606030504020204" pitchFamily="34" charset="0"/>
                <a:ea typeface="Open Sans" panose="020B0606030504020204" pitchFamily="34" charset="0"/>
                <a:cs typeface="Open Sans" panose="020B0606030504020204" pitchFamily="34" charset="0"/>
              </a:rPr>
              <a:t>WebAssembly</a:t>
            </a:r>
            <a:endParaRPr lang="en-US">
              <a:solidFill>
                <a:srgbClr val="512BD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a:extLst>
              <a:ext uri="{FF2B5EF4-FFF2-40B4-BE49-F238E27FC236}">
                <a16:creationId xmlns:a16="http://schemas.microsoft.com/office/drawing/2014/main" id="{B53C8745-D936-E044-AD4A-2A3E07E2886A}"/>
              </a:ext>
            </a:extLst>
          </p:cNvPr>
          <p:cNvSpPr>
            <a:spLocks noGrp="1"/>
          </p:cNvSpPr>
          <p:nvPr>
            <p:ph type="body" idx="1"/>
          </p:nvPr>
        </p:nvSpPr>
        <p:spPr/>
        <p:txBody>
          <a:bodyPr/>
          <a:lstStyle/>
          <a:p>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Enabled rendering Blazor WASM apps in MVC apps.</a:t>
            </a:r>
          </a:p>
        </p:txBody>
      </p:sp>
      <p:sp>
        <p:nvSpPr>
          <p:cNvPr id="4" name="Text Placeholder 2">
            <a:extLst>
              <a:ext uri="{FF2B5EF4-FFF2-40B4-BE49-F238E27FC236}">
                <a16:creationId xmlns:a16="http://schemas.microsoft.com/office/drawing/2014/main" id="{D86E233D-A077-564E-AD1B-DE3722F59161}"/>
              </a:ext>
            </a:extLst>
          </p:cNvPr>
          <p:cNvSpPr txBox="1">
            <a:spLocks/>
          </p:cNvSpPr>
          <p:nvPr/>
        </p:nvSpPr>
        <p:spPr>
          <a:xfrm>
            <a:off x="844550" y="2061131"/>
            <a:ext cx="11032490" cy="83645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b="0">
                <a:solidFill>
                  <a:srgbClr val="800000"/>
                </a:solidFill>
                <a:effectLst/>
                <a:latin typeface="Consolas" panose="020B0609020204030204" pitchFamily="49" charset="0"/>
              </a:rPr>
              <a:t>&lt;component</a:t>
            </a:r>
            <a:r>
              <a:rPr lang="en-GB" b="0">
                <a:solidFill>
                  <a:srgbClr val="000000"/>
                </a:solidFill>
                <a:effectLst/>
                <a:latin typeface="Consolas" panose="020B0609020204030204" pitchFamily="49" charset="0"/>
              </a:rPr>
              <a:t> </a:t>
            </a:r>
            <a:r>
              <a:rPr lang="en-GB" b="0">
                <a:solidFill>
                  <a:srgbClr val="FF0000"/>
                </a:solidFill>
                <a:effectLst/>
                <a:latin typeface="Consolas" panose="020B0609020204030204" pitchFamily="49" charset="0"/>
              </a:rPr>
              <a:t>type</a:t>
            </a:r>
            <a:r>
              <a:rPr lang="en-GB" b="0">
                <a:solidFill>
                  <a:srgbClr val="000000"/>
                </a:solidFill>
                <a:effectLst/>
                <a:latin typeface="Consolas" panose="020B0609020204030204" pitchFamily="49" charset="0"/>
              </a:rPr>
              <a:t>=</a:t>
            </a:r>
            <a:r>
              <a:rPr lang="en-GB" b="0">
                <a:solidFill>
                  <a:srgbClr val="0000FF"/>
                </a:solidFill>
                <a:effectLst/>
                <a:latin typeface="Consolas" panose="020B0609020204030204" pitchFamily="49" charset="0"/>
              </a:rPr>
              <a:t>"</a:t>
            </a:r>
            <a:r>
              <a:rPr lang="en-GB" b="0" err="1">
                <a:solidFill>
                  <a:srgbClr val="0000FF"/>
                </a:solidFill>
                <a:effectLst/>
                <a:latin typeface="Consolas" panose="020B0609020204030204" pitchFamily="49" charset="0"/>
              </a:rPr>
              <a:t>typeof</a:t>
            </a:r>
            <a:r>
              <a:rPr lang="en-GB" b="0">
                <a:solidFill>
                  <a:srgbClr val="0000FF"/>
                </a:solidFill>
                <a:effectLst/>
                <a:latin typeface="Consolas" panose="020B0609020204030204" pitchFamily="49" charset="0"/>
              </a:rPr>
              <a:t>(App)"</a:t>
            </a:r>
            <a:r>
              <a:rPr lang="en-GB" b="0">
                <a:solidFill>
                  <a:srgbClr val="000000"/>
                </a:solidFill>
                <a:effectLst/>
                <a:latin typeface="Consolas" panose="020B0609020204030204" pitchFamily="49" charset="0"/>
              </a:rPr>
              <a:t> </a:t>
            </a:r>
            <a:r>
              <a:rPr lang="en-GB" b="0">
                <a:solidFill>
                  <a:srgbClr val="FF0000"/>
                </a:solidFill>
                <a:effectLst/>
                <a:latin typeface="Consolas" panose="020B0609020204030204" pitchFamily="49" charset="0"/>
              </a:rPr>
              <a:t>render-mode</a:t>
            </a:r>
            <a:r>
              <a:rPr lang="en-GB" b="0">
                <a:solidFill>
                  <a:srgbClr val="000000"/>
                </a:solidFill>
                <a:effectLst/>
                <a:latin typeface="Consolas" panose="020B0609020204030204" pitchFamily="49" charset="0"/>
              </a:rPr>
              <a:t>=</a:t>
            </a:r>
            <a:r>
              <a:rPr lang="en-GB" b="0">
                <a:solidFill>
                  <a:srgbClr val="0000FF"/>
                </a:solidFill>
                <a:effectLst/>
                <a:latin typeface="Consolas" panose="020B0609020204030204" pitchFamily="49" charset="0"/>
              </a:rPr>
              <a:t>"</a:t>
            </a:r>
            <a:r>
              <a:rPr lang="en-GB" b="0" err="1">
                <a:solidFill>
                  <a:srgbClr val="0000FF"/>
                </a:solidFill>
                <a:effectLst/>
                <a:latin typeface="Consolas" panose="020B0609020204030204" pitchFamily="49" charset="0"/>
              </a:rPr>
              <a:t>WebAssembly</a:t>
            </a:r>
            <a:r>
              <a:rPr lang="en-GB" b="0">
                <a:solidFill>
                  <a:srgbClr val="0000FF"/>
                </a:solidFill>
                <a:effectLst/>
                <a:latin typeface="Consolas" panose="020B0609020204030204" pitchFamily="49" charset="0"/>
              </a:rPr>
              <a:t>"</a:t>
            </a:r>
            <a:r>
              <a:rPr lang="en-GB" b="0">
                <a:solidFill>
                  <a:srgbClr val="800000"/>
                </a:solidFill>
                <a:effectLst/>
                <a:latin typeface="Consolas" panose="020B0609020204030204" pitchFamily="49" charset="0"/>
              </a:rPr>
              <a:t> /&gt;</a:t>
            </a:r>
            <a:endParaRPr lang="en-GB" b="0">
              <a:solidFill>
                <a:srgbClr val="000000"/>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271B0CC-CF30-1D45-A205-F5655D5286CF}"/>
              </a:ext>
            </a:extLst>
          </p:cNvPr>
          <p:cNvSpPr txBox="1"/>
          <p:nvPr/>
        </p:nvSpPr>
        <p:spPr>
          <a:xfrm>
            <a:off x="5283200" y="481584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143292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8AD5E0-0C61-DD4A-B5A5-A197677F4E31}"/>
              </a:ext>
            </a:extLst>
          </p:cNvPr>
          <p:cNvSpPr>
            <a:spLocks noGrp="1"/>
          </p:cNvSpPr>
          <p:nvPr>
            <p:ph type="title"/>
          </p:nvPr>
        </p:nvSpPr>
        <p:spPr>
          <a:xfrm>
            <a:off x="838200" y="296878"/>
            <a:ext cx="11086880" cy="892298"/>
          </a:xfrm>
        </p:spPr>
        <p:txBody>
          <a:bodyPr/>
          <a:lstStyle/>
          <a:p>
            <a:r>
              <a:rPr lang="zh-CN" altLang="en-US" dirty="0">
                <a:solidFill>
                  <a:srgbClr val="512BD5"/>
                </a:solidFill>
                <a:latin typeface="Open Sans" panose="020B0606030504020204" pitchFamily="34" charset="0"/>
                <a:ea typeface="Open Sans" panose="020B0606030504020204" pitchFamily="34" charset="0"/>
                <a:cs typeface="Open Sans" panose="020B0606030504020204" pitchFamily="34" charset="0"/>
              </a:rPr>
              <a:t>延迟加载</a:t>
            </a:r>
            <a:endParaRPr lang="en-US" dirty="0">
              <a:solidFill>
                <a:srgbClr val="512BD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Content Placeholder 5">
            <a:extLst>
              <a:ext uri="{FF2B5EF4-FFF2-40B4-BE49-F238E27FC236}">
                <a16:creationId xmlns:a16="http://schemas.microsoft.com/office/drawing/2014/main" id="{FDB6D46C-914E-ED4A-BF28-8900AF0ED6B7}"/>
              </a:ext>
            </a:extLst>
          </p:cNvPr>
          <p:cNvSpPr>
            <a:spLocks noGrp="1"/>
          </p:cNvSpPr>
          <p:nvPr>
            <p:ph idx="1"/>
          </p:nvPr>
        </p:nvSpPr>
        <p:spPr>
          <a:xfrm>
            <a:off x="838200" y="1570152"/>
            <a:ext cx="10515600" cy="923202"/>
          </a:xfrm>
        </p:spPr>
        <p:txBody>
          <a:bodyPr>
            <a:noAutofit/>
          </a:bodyPr>
          <a:lstStyle/>
          <a:p>
            <a:pPr marL="0" indent="0">
              <a:buNone/>
            </a:pPr>
            <a:r>
              <a:rPr lang="en-GB" sz="1600">
                <a:solidFill>
                  <a:srgbClr val="800000"/>
                </a:solidFill>
                <a:latin typeface="Consolas" panose="020B0609020204030204" pitchFamily="49" charset="0"/>
              </a:rPr>
              <a:t>&lt;</a:t>
            </a:r>
            <a:r>
              <a:rPr lang="en-GB" sz="1600" err="1">
                <a:solidFill>
                  <a:srgbClr val="800000"/>
                </a:solidFill>
                <a:latin typeface="Consolas" panose="020B0609020204030204" pitchFamily="49" charset="0"/>
              </a:rPr>
              <a:t>ItemGroup</a:t>
            </a:r>
            <a:r>
              <a:rPr lang="en-GB" sz="1600">
                <a:solidFill>
                  <a:srgbClr val="800000"/>
                </a:solidFill>
                <a:latin typeface="Consolas" panose="020B0609020204030204" pitchFamily="49" charset="0"/>
              </a:rPr>
              <a:t>&gt;</a:t>
            </a:r>
            <a:endParaRPr lang="en-GB" sz="1600">
              <a:solidFill>
                <a:srgbClr val="000000"/>
              </a:solidFill>
              <a:latin typeface="Consolas" panose="020B0609020204030204" pitchFamily="49" charset="0"/>
            </a:endParaRPr>
          </a:p>
          <a:p>
            <a:pPr marL="0" indent="0">
              <a:buNone/>
            </a:pPr>
            <a:r>
              <a:rPr lang="en-GB" sz="1600">
                <a:solidFill>
                  <a:srgbClr val="000000"/>
                </a:solidFill>
                <a:latin typeface="Consolas" panose="020B0609020204030204" pitchFamily="49" charset="0"/>
              </a:rPr>
              <a:t>  </a:t>
            </a:r>
            <a:r>
              <a:rPr lang="en-GB" sz="1600">
                <a:solidFill>
                  <a:srgbClr val="800000"/>
                </a:solidFill>
                <a:latin typeface="Consolas" panose="020B0609020204030204" pitchFamily="49" charset="0"/>
              </a:rPr>
              <a:t>&lt;</a:t>
            </a:r>
            <a:r>
              <a:rPr lang="en-GB" sz="1600" err="1">
                <a:solidFill>
                  <a:srgbClr val="800000"/>
                </a:solidFill>
                <a:latin typeface="Consolas" panose="020B0609020204030204" pitchFamily="49" charset="0"/>
              </a:rPr>
              <a:t>BlazorWebAssemblyLazyLoad</a:t>
            </a:r>
            <a:r>
              <a:rPr lang="en-GB" sz="1600">
                <a:solidFill>
                  <a:srgbClr val="000000"/>
                </a:solidFill>
                <a:latin typeface="Consolas" panose="020B0609020204030204" pitchFamily="49" charset="0"/>
              </a:rPr>
              <a:t> </a:t>
            </a:r>
            <a:r>
              <a:rPr lang="en-GB" sz="1600">
                <a:solidFill>
                  <a:srgbClr val="FF0000"/>
                </a:solidFill>
                <a:latin typeface="Consolas" panose="020B0609020204030204" pitchFamily="49" charset="0"/>
              </a:rPr>
              <a:t>Include</a:t>
            </a:r>
            <a:r>
              <a:rPr lang="en-GB" sz="1600">
                <a:solidFill>
                  <a:srgbClr val="000000"/>
                </a:solidFill>
                <a:latin typeface="Consolas" panose="020B0609020204030204" pitchFamily="49" charset="0"/>
              </a:rPr>
              <a:t>=</a:t>
            </a:r>
            <a:r>
              <a:rPr lang="en-GB" sz="1600">
                <a:solidFill>
                  <a:srgbClr val="0000FF"/>
                </a:solidFill>
                <a:latin typeface="Consolas" panose="020B0609020204030204" pitchFamily="49" charset="0"/>
              </a:rPr>
              <a:t>"BlazorTable.dll"</a:t>
            </a:r>
            <a:r>
              <a:rPr lang="en-GB" sz="1600">
                <a:solidFill>
                  <a:srgbClr val="800000"/>
                </a:solidFill>
                <a:latin typeface="Consolas" panose="020B0609020204030204" pitchFamily="49" charset="0"/>
              </a:rPr>
              <a:t> /&gt;</a:t>
            </a:r>
            <a:endParaRPr lang="en-GB" sz="1600">
              <a:solidFill>
                <a:srgbClr val="000000"/>
              </a:solidFill>
              <a:latin typeface="Consolas" panose="020B0609020204030204" pitchFamily="49" charset="0"/>
            </a:endParaRPr>
          </a:p>
          <a:p>
            <a:pPr marL="0" indent="0">
              <a:buNone/>
            </a:pPr>
            <a:r>
              <a:rPr lang="en-GB" sz="1600">
                <a:solidFill>
                  <a:srgbClr val="800000"/>
                </a:solidFill>
                <a:latin typeface="Consolas" panose="020B0609020204030204" pitchFamily="49" charset="0"/>
              </a:rPr>
              <a:t>&lt;/</a:t>
            </a:r>
            <a:r>
              <a:rPr lang="en-GB" sz="1600" err="1">
                <a:solidFill>
                  <a:srgbClr val="800000"/>
                </a:solidFill>
                <a:latin typeface="Consolas" panose="020B0609020204030204" pitchFamily="49" charset="0"/>
              </a:rPr>
              <a:t>ItemGroup</a:t>
            </a:r>
            <a:r>
              <a:rPr lang="en-GB" sz="1600">
                <a:solidFill>
                  <a:srgbClr val="800000"/>
                </a:solidFill>
                <a:latin typeface="Consolas" panose="020B0609020204030204" pitchFamily="49" charset="0"/>
              </a:rPr>
              <a:t>&gt;</a:t>
            </a:r>
            <a:endParaRPr lang="en-GB" sz="1600">
              <a:solidFill>
                <a:srgbClr val="000000"/>
              </a:solidFill>
              <a:latin typeface="Consolas" panose="020B0609020204030204" pitchFamily="49" charset="0"/>
            </a:endParaRPr>
          </a:p>
        </p:txBody>
      </p:sp>
      <p:sp>
        <p:nvSpPr>
          <p:cNvPr id="2" name="TextBox 1">
            <a:extLst>
              <a:ext uri="{FF2B5EF4-FFF2-40B4-BE49-F238E27FC236}">
                <a16:creationId xmlns:a16="http://schemas.microsoft.com/office/drawing/2014/main" id="{9EDCACBD-6EB5-C640-B610-3280F3BAFE0F}"/>
              </a:ext>
            </a:extLst>
          </p:cNvPr>
          <p:cNvSpPr txBox="1"/>
          <p:nvPr/>
        </p:nvSpPr>
        <p:spPr>
          <a:xfrm>
            <a:off x="2043953" y="4077148"/>
            <a:ext cx="184731" cy="369332"/>
          </a:xfrm>
          <a:prstGeom prst="rect">
            <a:avLst/>
          </a:prstGeom>
          <a:noFill/>
        </p:spPr>
        <p:txBody>
          <a:bodyPr wrap="none" rtlCol="0">
            <a:spAutoFit/>
          </a:bodyPr>
          <a:lstStyle/>
          <a:p>
            <a:endParaRPr lang="en-US"/>
          </a:p>
        </p:txBody>
      </p:sp>
      <p:cxnSp>
        <p:nvCxnSpPr>
          <p:cNvPr id="9" name="Straight Connector 8">
            <a:extLst>
              <a:ext uri="{FF2B5EF4-FFF2-40B4-BE49-F238E27FC236}">
                <a16:creationId xmlns:a16="http://schemas.microsoft.com/office/drawing/2014/main" id="{C2DD454B-BA26-F947-8D52-AFABB1DFA5B6}"/>
              </a:ext>
            </a:extLst>
          </p:cNvPr>
          <p:cNvCxnSpPr>
            <a:cxnSpLocks/>
          </p:cNvCxnSpPr>
          <p:nvPr/>
        </p:nvCxnSpPr>
        <p:spPr>
          <a:xfrm>
            <a:off x="133611" y="2851885"/>
            <a:ext cx="1192477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4ABB9B9-5133-5345-A916-8E44AF083917}"/>
              </a:ext>
            </a:extLst>
          </p:cNvPr>
          <p:cNvSpPr/>
          <p:nvPr/>
        </p:nvSpPr>
        <p:spPr>
          <a:xfrm>
            <a:off x="838200" y="3120418"/>
            <a:ext cx="11049000" cy="3293209"/>
          </a:xfrm>
          <a:prstGeom prst="rect">
            <a:avLst/>
          </a:prstGeom>
        </p:spPr>
        <p:txBody>
          <a:bodyPr wrap="square">
            <a:spAutoFit/>
          </a:bodyPr>
          <a:lstStyle/>
          <a:p>
            <a:r>
              <a:rPr lang="en-GB" sz="1600" dirty="0">
                <a:solidFill>
                  <a:srgbClr val="AF00DB"/>
                </a:solidFill>
                <a:latin typeface="Consolas" panose="020B0609020204030204" pitchFamily="49" charset="0"/>
              </a:rPr>
              <a:t>@inject</a:t>
            </a:r>
            <a:r>
              <a:rPr lang="en-GB" sz="1600" dirty="0">
                <a:solidFill>
                  <a:srgbClr val="000000"/>
                </a:solidFill>
                <a:latin typeface="Consolas" panose="020B0609020204030204" pitchFamily="49" charset="0"/>
              </a:rPr>
              <a:t> </a:t>
            </a:r>
            <a:r>
              <a:rPr lang="en-GB" sz="1600" dirty="0" err="1">
                <a:solidFill>
                  <a:srgbClr val="267F99"/>
                </a:solidFill>
                <a:latin typeface="Consolas" panose="020B0609020204030204" pitchFamily="49" charset="0"/>
              </a:rPr>
              <a:t>LazyAssemblyLoader</a:t>
            </a:r>
            <a:r>
              <a:rPr lang="en-GB" sz="1600" dirty="0">
                <a:solidFill>
                  <a:srgbClr val="000000"/>
                </a:solidFill>
                <a:latin typeface="Consolas" panose="020B0609020204030204" pitchFamily="49" charset="0"/>
              </a:rPr>
              <a:t> </a:t>
            </a:r>
            <a:r>
              <a:rPr lang="en-GB" sz="1600" dirty="0" err="1">
                <a:solidFill>
                  <a:srgbClr val="001080"/>
                </a:solidFill>
                <a:latin typeface="Consolas" panose="020B0609020204030204" pitchFamily="49" charset="0"/>
              </a:rPr>
              <a:t>assemblyLoader</a:t>
            </a:r>
            <a:endParaRPr lang="en-GB" sz="1600" dirty="0">
              <a:solidFill>
                <a:srgbClr val="000000"/>
              </a:solidFill>
              <a:latin typeface="Consolas" panose="020B0609020204030204" pitchFamily="49" charset="0"/>
            </a:endParaRPr>
          </a:p>
          <a:p>
            <a:br>
              <a:rPr lang="en-GB" sz="1600" dirty="0">
                <a:solidFill>
                  <a:srgbClr val="000000"/>
                </a:solidFill>
                <a:latin typeface="Consolas" panose="020B0609020204030204" pitchFamily="49" charset="0"/>
              </a:rPr>
            </a:br>
            <a:r>
              <a:rPr lang="en-GB" sz="1600" dirty="0">
                <a:solidFill>
                  <a:srgbClr val="800000"/>
                </a:solidFill>
                <a:latin typeface="Consolas" panose="020B0609020204030204" pitchFamily="49" charset="0"/>
              </a:rPr>
              <a:t>&lt;</a:t>
            </a:r>
            <a:r>
              <a:rPr lang="en-GB" sz="1600" dirty="0">
                <a:solidFill>
                  <a:srgbClr val="267F99"/>
                </a:solidFill>
                <a:latin typeface="Consolas" panose="020B0609020204030204" pitchFamily="49" charset="0"/>
              </a:rPr>
              <a:t>Router</a:t>
            </a:r>
            <a:r>
              <a:rPr lang="en-GB" sz="1600" dirty="0">
                <a:solidFill>
                  <a:srgbClr val="000000"/>
                </a:solidFill>
                <a:latin typeface="Consolas" panose="020B0609020204030204" pitchFamily="49" charset="0"/>
              </a:rPr>
              <a:t> </a:t>
            </a:r>
            <a:r>
              <a:rPr lang="en-GB" sz="1600" dirty="0" err="1">
                <a:solidFill>
                  <a:srgbClr val="267F99"/>
                </a:solidFill>
                <a:latin typeface="Consolas" panose="020B0609020204030204" pitchFamily="49" charset="0"/>
              </a:rPr>
              <a:t>AppAssembly</a:t>
            </a:r>
            <a:r>
              <a:rPr lang="en-GB" sz="1600" dirty="0">
                <a:solidFill>
                  <a:srgbClr val="000000"/>
                </a:solidFill>
                <a:latin typeface="Consolas" panose="020B0609020204030204" pitchFamily="49" charset="0"/>
              </a:rPr>
              <a:t>=</a:t>
            </a:r>
            <a:r>
              <a:rPr lang="en-GB" sz="1600" dirty="0">
                <a:solidFill>
                  <a:srgbClr val="0000FF"/>
                </a:solidFill>
                <a:latin typeface="Consolas" panose="020B0609020204030204" pitchFamily="49" charset="0"/>
              </a:rPr>
              <a:t>"@</a:t>
            </a:r>
            <a:r>
              <a:rPr lang="en-GB" sz="1600" dirty="0" err="1">
                <a:solidFill>
                  <a:srgbClr val="0000FF"/>
                </a:solidFill>
                <a:latin typeface="Consolas" panose="020B0609020204030204" pitchFamily="49" charset="0"/>
              </a:rPr>
              <a:t>typeof</a:t>
            </a:r>
            <a:r>
              <a:rPr lang="en-GB" sz="1600" dirty="0">
                <a:solidFill>
                  <a:srgbClr val="0000FF"/>
                </a:solidFill>
                <a:latin typeface="Consolas" panose="020B0609020204030204" pitchFamily="49" charset="0"/>
              </a:rPr>
              <a:t>(Program).Assembly" </a:t>
            </a:r>
            <a:r>
              <a:rPr lang="en-GB" sz="1600" dirty="0" err="1">
                <a:solidFill>
                  <a:srgbClr val="267F99"/>
                </a:solidFill>
                <a:latin typeface="Consolas" panose="020B0609020204030204" pitchFamily="49" charset="0"/>
              </a:rPr>
              <a:t>OnNavigateAsync</a:t>
            </a:r>
            <a:r>
              <a:rPr lang="en-GB" sz="1600" dirty="0">
                <a:solidFill>
                  <a:srgbClr val="000000"/>
                </a:solidFill>
                <a:latin typeface="Consolas" panose="020B0609020204030204" pitchFamily="49" charset="0"/>
              </a:rPr>
              <a:t>=</a:t>
            </a:r>
            <a:r>
              <a:rPr lang="en-GB" sz="1600" dirty="0">
                <a:solidFill>
                  <a:srgbClr val="0000FF"/>
                </a:solidFill>
                <a:latin typeface="Consolas" panose="020B0609020204030204" pitchFamily="49" charset="0"/>
              </a:rPr>
              <a:t>"@</a:t>
            </a:r>
            <a:r>
              <a:rPr lang="en-GB" sz="1600" dirty="0" err="1">
                <a:solidFill>
                  <a:srgbClr val="0000FF"/>
                </a:solidFill>
                <a:latin typeface="Consolas" panose="020B0609020204030204" pitchFamily="49" charset="0"/>
              </a:rPr>
              <a:t>OnNavigateAsync</a:t>
            </a:r>
            <a:r>
              <a:rPr lang="en-GB" sz="1600" dirty="0">
                <a:solidFill>
                  <a:srgbClr val="0000FF"/>
                </a:solidFill>
                <a:latin typeface="Consolas" panose="020B0609020204030204" pitchFamily="49" charset="0"/>
              </a:rPr>
              <a:t>"</a:t>
            </a:r>
            <a:r>
              <a:rPr lang="en-GB" sz="1600" dirty="0">
                <a:solidFill>
                  <a:srgbClr val="800000"/>
                </a:solidFill>
                <a:latin typeface="Consolas" panose="020B0609020204030204" pitchFamily="49" charset="0"/>
              </a:rPr>
              <a:t>&gt;</a:t>
            </a:r>
            <a:endParaRPr lang="en-GB" sz="1600" dirty="0">
              <a:solidFill>
                <a:srgbClr val="000000"/>
              </a:solidFill>
              <a:latin typeface="Consolas" panose="020B0609020204030204" pitchFamily="49" charset="0"/>
            </a:endParaRPr>
          </a:p>
          <a:p>
            <a:r>
              <a:rPr lang="en-GB" sz="1600" dirty="0">
                <a:solidFill>
                  <a:srgbClr val="000000"/>
                </a:solidFill>
                <a:latin typeface="Consolas" panose="020B0609020204030204" pitchFamily="49" charset="0"/>
              </a:rPr>
              <a:t>   ...</a:t>
            </a:r>
          </a:p>
          <a:p>
            <a:r>
              <a:rPr lang="en-GB" sz="1600" dirty="0">
                <a:solidFill>
                  <a:srgbClr val="800000"/>
                </a:solidFill>
                <a:latin typeface="Consolas" panose="020B0609020204030204" pitchFamily="49" charset="0"/>
              </a:rPr>
              <a:t>&lt;/</a:t>
            </a:r>
            <a:r>
              <a:rPr lang="en-GB" sz="1600" dirty="0">
                <a:solidFill>
                  <a:srgbClr val="267F99"/>
                </a:solidFill>
                <a:latin typeface="Consolas" panose="020B0609020204030204" pitchFamily="49" charset="0"/>
              </a:rPr>
              <a:t>Router</a:t>
            </a:r>
            <a:r>
              <a:rPr lang="en-GB" sz="1600" dirty="0">
                <a:solidFill>
                  <a:srgbClr val="800000"/>
                </a:solidFill>
                <a:latin typeface="Consolas" panose="020B0609020204030204" pitchFamily="49" charset="0"/>
              </a:rPr>
              <a:t>&gt;</a:t>
            </a:r>
            <a:endParaRPr lang="en-GB" sz="1600" dirty="0">
              <a:solidFill>
                <a:srgbClr val="000000"/>
              </a:solidFill>
              <a:latin typeface="Consolas" panose="020B0609020204030204" pitchFamily="49" charset="0"/>
            </a:endParaRPr>
          </a:p>
          <a:p>
            <a:br>
              <a:rPr lang="en-GB" sz="1600" dirty="0">
                <a:solidFill>
                  <a:srgbClr val="000000"/>
                </a:solidFill>
                <a:latin typeface="Consolas" panose="020B0609020204030204" pitchFamily="49" charset="0"/>
              </a:rPr>
            </a:br>
            <a:r>
              <a:rPr lang="en-GB" sz="1600" dirty="0">
                <a:solidFill>
                  <a:srgbClr val="AF00DB"/>
                </a:solidFill>
                <a:latin typeface="Consolas" panose="020B0609020204030204" pitchFamily="49" charset="0"/>
              </a:rPr>
              <a:t>@code</a:t>
            </a:r>
            <a:r>
              <a:rPr lang="en-GB" sz="1600" dirty="0">
                <a:solidFill>
                  <a:srgbClr val="000000"/>
                </a:solidFill>
                <a:latin typeface="Consolas" panose="020B0609020204030204" pitchFamily="49" charset="0"/>
              </a:rPr>
              <a:t> </a:t>
            </a:r>
            <a:r>
              <a:rPr lang="en-GB" sz="1600" dirty="0">
                <a:solidFill>
                  <a:srgbClr val="AF00DB"/>
                </a:solidFill>
                <a:latin typeface="Consolas" panose="020B0609020204030204" pitchFamily="49" charset="0"/>
              </a:rPr>
              <a:t>{</a:t>
            </a:r>
            <a:endParaRPr lang="en-GB" sz="1600" dirty="0">
              <a:solidFill>
                <a:srgbClr val="000000"/>
              </a:solidFill>
              <a:latin typeface="Consolas" panose="020B0609020204030204" pitchFamily="49" charset="0"/>
            </a:endParaRPr>
          </a:p>
          <a:p>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private</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async</a:t>
            </a:r>
            <a:r>
              <a:rPr lang="en-GB" sz="1600" dirty="0">
                <a:solidFill>
                  <a:srgbClr val="000000"/>
                </a:solidFill>
                <a:latin typeface="Consolas" panose="020B0609020204030204" pitchFamily="49" charset="0"/>
              </a:rPr>
              <a:t> </a:t>
            </a:r>
            <a:r>
              <a:rPr lang="en-GB" sz="1600" dirty="0">
                <a:solidFill>
                  <a:srgbClr val="267F99"/>
                </a:solidFill>
                <a:latin typeface="Consolas" panose="020B0609020204030204" pitchFamily="49" charset="0"/>
              </a:rPr>
              <a:t>Task</a:t>
            </a:r>
            <a:r>
              <a:rPr lang="en-GB" sz="1600" dirty="0">
                <a:solidFill>
                  <a:srgbClr val="000000"/>
                </a:solidFill>
                <a:latin typeface="Consolas" panose="020B0609020204030204" pitchFamily="49" charset="0"/>
              </a:rPr>
              <a:t> </a:t>
            </a:r>
            <a:r>
              <a:rPr lang="en-GB" sz="1600" dirty="0" err="1">
                <a:solidFill>
                  <a:srgbClr val="795E26"/>
                </a:solidFill>
                <a:latin typeface="Consolas" panose="020B0609020204030204" pitchFamily="49" charset="0"/>
              </a:rPr>
              <a:t>OnNavigateAsync</a:t>
            </a:r>
            <a:r>
              <a:rPr lang="en-GB" sz="1600" dirty="0">
                <a:solidFill>
                  <a:srgbClr val="000000"/>
                </a:solidFill>
                <a:latin typeface="Consolas" panose="020B0609020204030204" pitchFamily="49" charset="0"/>
              </a:rPr>
              <a:t>(</a:t>
            </a:r>
            <a:r>
              <a:rPr lang="en-GB" sz="1600" dirty="0" err="1">
                <a:solidFill>
                  <a:srgbClr val="267F99"/>
                </a:solidFill>
                <a:latin typeface="Consolas" panose="020B0609020204030204" pitchFamily="49" charset="0"/>
              </a:rPr>
              <a:t>NavigationContext</a:t>
            </a:r>
            <a:r>
              <a:rPr lang="en-GB" sz="1600" dirty="0">
                <a:solidFill>
                  <a:srgbClr val="000000"/>
                </a:solidFill>
                <a:latin typeface="Consolas" panose="020B0609020204030204" pitchFamily="49" charset="0"/>
              </a:rPr>
              <a:t> </a:t>
            </a:r>
            <a:r>
              <a:rPr lang="en-GB" sz="1600" dirty="0" err="1">
                <a:solidFill>
                  <a:srgbClr val="001080"/>
                </a:solidFill>
                <a:latin typeface="Consolas" panose="020B0609020204030204" pitchFamily="49" charset="0"/>
              </a:rPr>
              <a:t>args</a:t>
            </a:r>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r>
              <a:rPr lang="en-GB" sz="1600" dirty="0">
                <a:solidFill>
                  <a:srgbClr val="AF00DB"/>
                </a:solidFill>
                <a:latin typeface="Consolas" panose="020B0609020204030204" pitchFamily="49" charset="0"/>
              </a:rPr>
              <a:t>if</a:t>
            </a:r>
            <a:r>
              <a:rPr lang="en-GB" sz="1600" dirty="0">
                <a:solidFill>
                  <a:srgbClr val="000000"/>
                </a:solidFill>
                <a:latin typeface="Consolas" panose="020B0609020204030204" pitchFamily="49" charset="0"/>
              </a:rPr>
              <a:t> (</a:t>
            </a:r>
            <a:r>
              <a:rPr lang="en-GB" sz="1600" dirty="0" err="1">
                <a:solidFill>
                  <a:srgbClr val="001080"/>
                </a:solidFill>
                <a:latin typeface="Consolas" panose="020B0609020204030204" pitchFamily="49" charset="0"/>
              </a:rPr>
              <a:t>args</a:t>
            </a:r>
            <a:r>
              <a:rPr lang="en-GB" sz="1600" dirty="0" err="1">
                <a:solidFill>
                  <a:srgbClr val="000000"/>
                </a:solidFill>
                <a:latin typeface="Consolas" panose="020B0609020204030204" pitchFamily="49" charset="0"/>
              </a:rPr>
              <a:t>.</a:t>
            </a:r>
            <a:r>
              <a:rPr lang="en-GB" sz="1600" dirty="0" err="1">
                <a:solidFill>
                  <a:srgbClr val="001080"/>
                </a:solidFill>
                <a:latin typeface="Consolas" panose="020B0609020204030204" pitchFamily="49" charset="0"/>
              </a:rPr>
              <a:t>Path</a:t>
            </a:r>
            <a:r>
              <a:rPr lang="en-GB" sz="1600" dirty="0" err="1">
                <a:solidFill>
                  <a:srgbClr val="000000"/>
                </a:solidFill>
                <a:latin typeface="Consolas" panose="020B0609020204030204" pitchFamily="49" charset="0"/>
              </a:rPr>
              <a:t>.</a:t>
            </a:r>
            <a:r>
              <a:rPr lang="en-GB" sz="1600" dirty="0" err="1">
                <a:solidFill>
                  <a:srgbClr val="795E26"/>
                </a:solidFill>
                <a:latin typeface="Consolas" panose="020B0609020204030204" pitchFamily="49" charset="0"/>
              </a:rPr>
              <a:t>EndsWith</a:t>
            </a:r>
            <a:r>
              <a:rPr lang="en-GB" sz="1600" dirty="0">
                <a:solidFill>
                  <a:srgbClr val="000000"/>
                </a:solidFill>
                <a:latin typeface="Consolas" panose="020B0609020204030204" pitchFamily="49" charset="0"/>
              </a:rPr>
              <a:t>(</a:t>
            </a:r>
            <a:r>
              <a:rPr lang="en-GB" sz="1600" dirty="0">
                <a:solidFill>
                  <a:srgbClr val="A31515"/>
                </a:solidFill>
                <a:latin typeface="Consolas" panose="020B0609020204030204" pitchFamily="49" charset="0"/>
              </a:rPr>
              <a:t>"notebooks"</a:t>
            </a:r>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await</a:t>
            </a:r>
            <a:r>
              <a:rPr lang="en-GB" sz="1600" dirty="0">
                <a:solidFill>
                  <a:srgbClr val="000000"/>
                </a:solidFill>
                <a:latin typeface="Consolas" panose="020B0609020204030204" pitchFamily="49" charset="0"/>
              </a:rPr>
              <a:t> </a:t>
            </a:r>
            <a:r>
              <a:rPr lang="en-GB" sz="1600" dirty="0" err="1">
                <a:solidFill>
                  <a:srgbClr val="001080"/>
                </a:solidFill>
                <a:latin typeface="Consolas" panose="020B0609020204030204" pitchFamily="49" charset="0"/>
              </a:rPr>
              <a:t>assemblyLoader</a:t>
            </a:r>
            <a:r>
              <a:rPr lang="en-GB" sz="1600" dirty="0" err="1">
                <a:solidFill>
                  <a:srgbClr val="000000"/>
                </a:solidFill>
                <a:latin typeface="Consolas" panose="020B0609020204030204" pitchFamily="49" charset="0"/>
              </a:rPr>
              <a:t>.</a:t>
            </a:r>
            <a:r>
              <a:rPr lang="en-GB" sz="1600" dirty="0" err="1">
                <a:solidFill>
                  <a:srgbClr val="795E26"/>
                </a:solidFill>
                <a:latin typeface="Consolas" panose="020B0609020204030204" pitchFamily="49" charset="0"/>
              </a:rPr>
              <a:t>LoadAssembliesAsync</a:t>
            </a:r>
            <a:r>
              <a:rPr lang="en-GB" sz="1600" dirty="0">
                <a:solidFill>
                  <a:srgbClr val="000000"/>
                </a:solidFill>
                <a:latin typeface="Consolas" panose="020B0609020204030204" pitchFamily="49" charset="0"/>
              </a:rPr>
              <a:t>(</a:t>
            </a:r>
            <a:r>
              <a:rPr lang="en-GB" sz="1600" dirty="0">
                <a:solidFill>
                  <a:srgbClr val="0000FF"/>
                </a:solidFill>
                <a:latin typeface="Consolas" panose="020B0609020204030204" pitchFamily="49" charset="0"/>
              </a:rPr>
              <a:t>new</a:t>
            </a:r>
            <a:r>
              <a:rPr lang="en-GB" sz="1600" dirty="0">
                <a:solidFill>
                  <a:srgbClr val="000000"/>
                </a:solidFill>
                <a:latin typeface="Consolas" panose="020B0609020204030204" pitchFamily="49" charset="0"/>
              </a:rPr>
              <a:t> </a:t>
            </a:r>
            <a:r>
              <a:rPr lang="en-GB" sz="1600" dirty="0">
                <a:solidFill>
                  <a:srgbClr val="267F99"/>
                </a:solidFill>
                <a:latin typeface="Consolas" panose="020B0609020204030204" pitchFamily="49" charset="0"/>
              </a:rPr>
              <a:t>List</a:t>
            </a:r>
            <a:r>
              <a:rPr lang="en-GB" sz="1600" dirty="0">
                <a:solidFill>
                  <a:srgbClr val="000000"/>
                </a:solidFill>
                <a:latin typeface="Consolas" panose="020B0609020204030204" pitchFamily="49" charset="0"/>
              </a:rPr>
              <a:t>&lt;</a:t>
            </a:r>
            <a:r>
              <a:rPr lang="en-GB" sz="1600" dirty="0">
                <a:solidFill>
                  <a:srgbClr val="0000FF"/>
                </a:solidFill>
                <a:latin typeface="Consolas" panose="020B0609020204030204" pitchFamily="49" charset="0"/>
              </a:rPr>
              <a:t>string</a:t>
            </a:r>
            <a:r>
              <a:rPr lang="en-GB" sz="1600" dirty="0">
                <a:solidFill>
                  <a:srgbClr val="000000"/>
                </a:solidFill>
                <a:latin typeface="Consolas" panose="020B0609020204030204" pitchFamily="49" charset="0"/>
              </a:rPr>
              <a:t>&gt;() { </a:t>
            </a:r>
            <a:r>
              <a:rPr lang="en-GB" sz="1600" dirty="0">
                <a:solidFill>
                  <a:srgbClr val="A31515"/>
                </a:solidFill>
                <a:latin typeface="Consolas" panose="020B0609020204030204" pitchFamily="49" charset="0"/>
              </a:rPr>
              <a:t>"BlazorTable.dll"</a:t>
            </a:r>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p>
          <a:p>
            <a:r>
              <a:rPr lang="en-GB" sz="1600" dirty="0">
                <a:solidFill>
                  <a:srgbClr val="AF00DB"/>
                </a:solidFill>
                <a:latin typeface="Consolas" panose="020B0609020204030204" pitchFamily="49" charset="0"/>
              </a:rPr>
              <a:t>}</a:t>
            </a:r>
            <a:endParaRPr lang="en-GB" sz="16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87822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BA758-20E9-D64E-8CBF-7B5E378FE9D4}"/>
              </a:ext>
            </a:extLst>
          </p:cNvPr>
          <p:cNvSpPr>
            <a:spLocks noGrp="1"/>
          </p:cNvSpPr>
          <p:nvPr>
            <p:ph type="title"/>
          </p:nvPr>
        </p:nvSpPr>
        <p:spPr>
          <a:xfrm>
            <a:off x="838200" y="296863"/>
            <a:ext cx="11086880" cy="892313"/>
          </a:xfrm>
        </p:spPr>
        <p:txBody>
          <a:bodyPr/>
          <a:lstStyle/>
          <a:p>
            <a:r>
              <a:rPr lang="zh-CN" altLang="en-US" dirty="0">
                <a:solidFill>
                  <a:srgbClr val="512BD5"/>
                </a:solidFill>
                <a:latin typeface="Open Sans" panose="020B0606030504020204" pitchFamily="34" charset="0"/>
                <a:ea typeface="Open Sans" panose="020B0606030504020204" pitchFamily="34" charset="0"/>
                <a:cs typeface="Open Sans" panose="020B0606030504020204" pitchFamily="34" charset="0"/>
              </a:rPr>
              <a:t>其他改进</a:t>
            </a:r>
            <a:endParaRPr lang="en-US" dirty="0">
              <a:solidFill>
                <a:srgbClr val="512BD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05F9C6D6-A557-614A-A8F4-34E4BF341B0C}"/>
              </a:ext>
            </a:extLst>
          </p:cNvPr>
          <p:cNvSpPr>
            <a:spLocks noGrp="1"/>
          </p:cNvSpPr>
          <p:nvPr>
            <p:ph sz="half" idx="1"/>
          </p:nvPr>
        </p:nvSpPr>
        <p:spPr/>
        <p:txBody>
          <a:bodyPr>
            <a:normAutofit fontScale="77500" lnSpcReduction="20000"/>
          </a:bodyPr>
          <a:lstStyle/>
          <a:p>
            <a:r>
              <a:rPr lang="zh-CN" altLang="en-US" dirty="0">
                <a:latin typeface="Open Sans" panose="020B0606030504020204" pitchFamily="34" charset="0"/>
                <a:ea typeface="Open Sans" panose="020B0606030504020204" pitchFamily="34" charset="0"/>
                <a:cs typeface="Open Sans" panose="020B0606030504020204" pitchFamily="34" charset="0"/>
              </a:rPr>
              <a:t>新的</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InputRadio</a:t>
            </a:r>
            <a:r>
              <a:rPr lang="en-US" dirty="0">
                <a:latin typeface="Open Sans" panose="020B0606030504020204" pitchFamily="34" charset="0"/>
                <a:ea typeface="Open Sans" panose="020B0606030504020204" pitchFamily="34" charset="0"/>
                <a:cs typeface="Open Sans" panose="020B0606030504020204" pitchFamily="34" charset="0"/>
              </a:rPr>
              <a:t> </a:t>
            </a:r>
            <a:r>
              <a:rPr lang="zh-CN" altLang="en-US" dirty="0">
                <a:latin typeface="Open Sans" panose="020B0606030504020204" pitchFamily="34" charset="0"/>
                <a:ea typeface="Open Sans" panose="020B0606030504020204" pitchFamily="34" charset="0"/>
                <a:cs typeface="Open Sans" panose="020B0606030504020204" pitchFamily="34" charset="0"/>
              </a:rPr>
              <a:t>组件</a:t>
            </a: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err="1">
                <a:latin typeface="Open Sans" panose="020B0606030504020204" pitchFamily="34" charset="0"/>
                <a:ea typeface="Open Sans" panose="020B0606030504020204" pitchFamily="34" charset="0"/>
                <a:cs typeface="Open Sans" panose="020B0606030504020204" pitchFamily="34" charset="0"/>
              </a:rPr>
              <a:t>FocusAsync</a:t>
            </a:r>
            <a:r>
              <a:rPr lang="en-US" dirty="0">
                <a:latin typeface="Open Sans" panose="020B0606030504020204" pitchFamily="34" charset="0"/>
                <a:ea typeface="Open Sans" panose="020B0606030504020204" pitchFamily="34" charset="0"/>
                <a:cs typeface="Open Sans" panose="020B0606030504020204" pitchFamily="34" charset="0"/>
              </a:rPr>
              <a:t> API</a:t>
            </a:r>
          </a:p>
          <a:p>
            <a:r>
              <a:rPr lang="en-US" dirty="0">
                <a:latin typeface="Open Sans" panose="020B0606030504020204" pitchFamily="34" charset="0"/>
                <a:ea typeface="Open Sans" panose="020B0606030504020204" pitchFamily="34" charset="0"/>
                <a:cs typeface="Open Sans" panose="020B0606030504020204" pitchFamily="34" charset="0"/>
              </a:rPr>
              <a:t>Custom component instantiation with </a:t>
            </a:r>
            <a:r>
              <a:rPr lang="en-US" dirty="0" err="1">
                <a:latin typeface="Open Sans" panose="020B0606030504020204" pitchFamily="34" charset="0"/>
                <a:ea typeface="Open Sans" panose="020B0606030504020204" pitchFamily="34" charset="0"/>
                <a:cs typeface="Open Sans" panose="020B0606030504020204" pitchFamily="34" charset="0"/>
              </a:rPr>
              <a:t>IComponentActivator</a:t>
            </a: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Support for custom validation class names with </a:t>
            </a:r>
            <a:r>
              <a:rPr lang="en-US" dirty="0" err="1">
                <a:latin typeface="Open Sans" panose="020B0606030504020204" pitchFamily="34" charset="0"/>
                <a:ea typeface="Open Sans" panose="020B0606030504020204" pitchFamily="34" charset="0"/>
                <a:cs typeface="Open Sans" panose="020B0606030504020204" pitchFamily="34" charset="0"/>
              </a:rPr>
              <a:t>FieldCssClassProvider</a:t>
            </a: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JavaScript isolation</a:t>
            </a:r>
          </a:p>
        </p:txBody>
      </p:sp>
      <p:sp>
        <p:nvSpPr>
          <p:cNvPr id="4" name="Content Placeholder 3">
            <a:extLst>
              <a:ext uri="{FF2B5EF4-FFF2-40B4-BE49-F238E27FC236}">
                <a16:creationId xmlns:a16="http://schemas.microsoft.com/office/drawing/2014/main" id="{94568078-10FF-1947-9099-BBF404113984}"/>
              </a:ext>
            </a:extLst>
          </p:cNvPr>
          <p:cNvSpPr>
            <a:spLocks noGrp="1"/>
          </p:cNvSpPr>
          <p:nvPr>
            <p:ph sz="half" idx="2"/>
          </p:nvPr>
        </p:nvSpPr>
        <p:spPr/>
        <p:txBody>
          <a:bodyPr>
            <a:normAutofit fontScale="77500" lnSpcReduction="20000"/>
          </a:bodyPr>
          <a:lstStyle/>
          <a:p>
            <a:r>
              <a:rPr lang="en-US">
                <a:latin typeface="Open Sans" panose="020B0606030504020204" pitchFamily="34" charset="0"/>
                <a:ea typeface="Open Sans" panose="020B0606030504020204" pitchFamily="34" charset="0"/>
                <a:cs typeface="Open Sans" panose="020B0606030504020204" pitchFamily="34" charset="0"/>
              </a:rPr>
              <a:t>Support for disposing components asynchronously</a:t>
            </a:r>
          </a:p>
          <a:p>
            <a:r>
              <a:rPr lang="en-US">
                <a:latin typeface="Open Sans" panose="020B0606030504020204" pitchFamily="34" charset="0"/>
                <a:ea typeface="Open Sans" panose="020B0606030504020204" pitchFamily="34" charset="0"/>
                <a:cs typeface="Open Sans" panose="020B0606030504020204" pitchFamily="34" charset="0"/>
              </a:rPr>
              <a:t>Support for optional and catch-all route parameters</a:t>
            </a:r>
          </a:p>
          <a:p>
            <a:r>
              <a:rPr lang="en-US">
                <a:latin typeface="Open Sans" panose="020B0606030504020204" pitchFamily="34" charset="0"/>
                <a:ea typeface="Open Sans" panose="020B0606030504020204" pitchFamily="34" charset="0"/>
                <a:cs typeface="Open Sans" panose="020B0606030504020204" pitchFamily="34" charset="0"/>
              </a:rPr>
              <a:t>Support for auth code flow with MSAL v2</a:t>
            </a:r>
          </a:p>
          <a:p>
            <a:r>
              <a:rPr lang="en-US">
                <a:latin typeface="Open Sans" panose="020B0606030504020204" pitchFamily="34" charset="0"/>
                <a:ea typeface="Open Sans" panose="020B0606030504020204" pitchFamily="34" charset="0"/>
                <a:cs typeface="Open Sans" panose="020B0606030504020204" pitchFamily="34" charset="0"/>
              </a:rPr>
              <a:t>New </a:t>
            </a:r>
            <a:r>
              <a:rPr lang="en-US" err="1">
                <a:latin typeface="Open Sans" panose="020B0606030504020204" pitchFamily="34" charset="0"/>
                <a:ea typeface="Open Sans" panose="020B0606030504020204" pitchFamily="34" charset="0"/>
                <a:cs typeface="Open Sans" panose="020B0606030504020204" pitchFamily="34" charset="0"/>
              </a:rPr>
              <a:t>OffsetX</a:t>
            </a:r>
            <a:r>
              <a:rPr lang="en-US">
                <a:latin typeface="Open Sans" panose="020B0606030504020204" pitchFamily="34" charset="0"/>
                <a:ea typeface="Open Sans" panose="020B0606030504020204" pitchFamily="34" charset="0"/>
                <a:cs typeface="Open Sans" panose="020B0606030504020204" pitchFamily="34" charset="0"/>
              </a:rPr>
              <a:t> and </a:t>
            </a:r>
            <a:r>
              <a:rPr lang="en-US" err="1">
                <a:latin typeface="Open Sans" panose="020B0606030504020204" pitchFamily="34" charset="0"/>
                <a:ea typeface="Open Sans" panose="020B0606030504020204" pitchFamily="34" charset="0"/>
                <a:cs typeface="Open Sans" panose="020B0606030504020204" pitchFamily="34" charset="0"/>
              </a:rPr>
              <a:t>OffsetY</a:t>
            </a:r>
            <a:r>
              <a:rPr lang="en-US">
                <a:latin typeface="Open Sans" panose="020B0606030504020204" pitchFamily="34" charset="0"/>
                <a:ea typeface="Open Sans" panose="020B0606030504020204" pitchFamily="34" charset="0"/>
                <a:cs typeface="Open Sans" panose="020B0606030504020204" pitchFamily="34" charset="0"/>
              </a:rPr>
              <a:t> properties to </a:t>
            </a:r>
            <a:r>
              <a:rPr lang="en-US" err="1">
                <a:latin typeface="Open Sans" panose="020B0606030504020204" pitchFamily="34" charset="0"/>
                <a:ea typeface="Open Sans" panose="020B0606030504020204" pitchFamily="34" charset="0"/>
                <a:cs typeface="Open Sans" panose="020B0606030504020204" pitchFamily="34" charset="0"/>
              </a:rPr>
              <a:t>MouseEventArgs</a:t>
            </a:r>
            <a:endParaRPr lang="en-US">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15332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6458-48C2-0644-A2B2-B6F625F65B51}"/>
              </a:ext>
            </a:extLst>
          </p:cNvPr>
          <p:cNvSpPr>
            <a:spLocks noGrp="1"/>
          </p:cNvSpPr>
          <p:nvPr>
            <p:ph type="ctrTitle"/>
          </p:nvPr>
        </p:nvSpPr>
        <p:spPr>
          <a:xfrm>
            <a:off x="921131" y="455301"/>
            <a:ext cx="11058144" cy="1803847"/>
          </a:xfrm>
        </p:spPr>
        <p:txBody>
          <a:bodyPr/>
          <a:lstStyle/>
          <a:p>
            <a:pPr algn="l"/>
            <a:r>
              <a:rPr lang="zh-CN" altLang="en-US" dirty="0">
                <a:latin typeface="Open Sans" panose="020B0606030504020204" pitchFamily="34" charset="0"/>
                <a:ea typeface="Open Sans" panose="020B0606030504020204" pitchFamily="34" charset="0"/>
                <a:cs typeface="Open Sans" panose="020B0606030504020204" pitchFamily="34" charset="0"/>
              </a:rPr>
              <a:t>团队合作，实现梦想</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Subtitle 2">
            <a:extLst>
              <a:ext uri="{FF2B5EF4-FFF2-40B4-BE49-F238E27FC236}">
                <a16:creationId xmlns:a16="http://schemas.microsoft.com/office/drawing/2014/main" id="{C5B0BBBD-AAAF-F745-84F8-C3F2A05ED407}"/>
              </a:ext>
            </a:extLst>
          </p:cNvPr>
          <p:cNvSpPr>
            <a:spLocks noGrp="1"/>
          </p:cNvSpPr>
          <p:nvPr>
            <p:ph type="subTitle" idx="1"/>
          </p:nvPr>
        </p:nvSpPr>
        <p:spPr>
          <a:xfrm>
            <a:off x="1341120" y="3040063"/>
            <a:ext cx="9326880" cy="2838223"/>
          </a:xfrm>
        </p:spPr>
        <p:txBody>
          <a:bodyPr>
            <a:normAutofit/>
          </a:bodyPr>
          <a:lstStyle/>
          <a:p>
            <a:pPr algn="l">
              <a:lnSpc>
                <a:spcPct val="150000"/>
              </a:lnSpc>
            </a:pPr>
            <a:r>
              <a:rPr lang="en-US" dirty="0">
                <a:latin typeface="Open Sans" panose="020B0606030504020204" pitchFamily="34" charset="0"/>
                <a:ea typeface="Open Sans" panose="020B0606030504020204" pitchFamily="34" charset="0"/>
                <a:cs typeface="Open Sans" panose="020B0606030504020204" pitchFamily="34" charset="0"/>
              </a:rPr>
              <a:t>.NET Runtime, VS Debugger, VS Code JavaScript Debugger, VS Web Tools, Azure Static Web Apps, Azure Functions</a:t>
            </a:r>
            <a:br>
              <a:rPr lang="en-US" sz="1200" dirty="0">
                <a:latin typeface="Open Sans" panose="020B0606030504020204" pitchFamily="34" charset="0"/>
                <a:ea typeface="Open Sans" panose="020B0606030504020204" pitchFamily="34" charset="0"/>
                <a:cs typeface="Open Sans" panose="020B0606030504020204" pitchFamily="34" charset="0"/>
              </a:rPr>
            </a:br>
            <a:endParaRPr lang="en-US" sz="1200" dirty="0">
              <a:latin typeface="Open Sans" panose="020B0606030504020204" pitchFamily="34" charset="0"/>
              <a:ea typeface="Open Sans" panose="020B0606030504020204" pitchFamily="34" charset="0"/>
              <a:cs typeface="Open Sans" panose="020B0606030504020204" pitchFamily="34" charset="0"/>
            </a:endParaRPr>
          </a:p>
          <a:p>
            <a:pPr algn="l"/>
            <a:r>
              <a:rPr lang="en-US" dirty="0">
                <a:latin typeface="Open Sans" panose="020B0606030504020204" pitchFamily="34" charset="0"/>
                <a:ea typeface="Open Sans" panose="020B0606030504020204" pitchFamily="34" charset="0"/>
                <a:cs typeface="Open Sans" panose="020B0606030504020204" pitchFamily="34" charset="0"/>
              </a:rPr>
              <a:t>    … </a:t>
            </a:r>
            <a:r>
              <a:rPr lang="zh-CN" altLang="en-US" dirty="0">
                <a:latin typeface="Open Sans" panose="020B0606030504020204" pitchFamily="34" charset="0"/>
                <a:ea typeface="Open Sans" panose="020B0606030504020204" pitchFamily="34" charset="0"/>
                <a:cs typeface="Open Sans" panose="020B0606030504020204" pitchFamily="34" charset="0"/>
              </a:rPr>
              <a:t>和</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Blazor</a:t>
            </a:r>
            <a:r>
              <a:rPr lang="en-US" dirty="0">
                <a:latin typeface="Open Sans" panose="020B0606030504020204" pitchFamily="34" charset="0"/>
                <a:ea typeface="Open Sans" panose="020B0606030504020204" pitchFamily="34" charset="0"/>
                <a:cs typeface="Open Sans" panose="020B0606030504020204" pitchFamily="34" charset="0"/>
              </a:rPr>
              <a:t> </a:t>
            </a:r>
            <a:r>
              <a:rPr lang="zh-CN" altLang="en-US" dirty="0">
                <a:latin typeface="Open Sans" panose="020B0606030504020204" pitchFamily="34" charset="0"/>
                <a:ea typeface="Open Sans" panose="020B0606030504020204" pitchFamily="34" charset="0"/>
                <a:cs typeface="Open Sans" panose="020B0606030504020204" pitchFamily="34" charset="0"/>
              </a:rPr>
              <a:t>社区</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Graphic 4">
            <a:extLst>
              <a:ext uri="{FF2B5EF4-FFF2-40B4-BE49-F238E27FC236}">
                <a16:creationId xmlns:a16="http://schemas.microsoft.com/office/drawing/2014/main" id="{B21B44F2-EDA8-6249-812A-68B0FFAABE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43988" y="4598853"/>
            <a:ext cx="2578100" cy="1917700"/>
          </a:xfrm>
          <a:prstGeom prst="rect">
            <a:avLst/>
          </a:prstGeom>
        </p:spPr>
      </p:pic>
    </p:spTree>
    <p:extLst>
      <p:ext uri="{BB962C8B-B14F-4D97-AF65-F5344CB8AC3E}">
        <p14:creationId xmlns:p14="http://schemas.microsoft.com/office/powerpoint/2010/main" val="72343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0F021E2-DEC1-4915-A4E0-DC0FBE0B65DF}"/>
              </a:ext>
            </a:extLst>
          </p:cNvPr>
          <p:cNvPicPr>
            <a:picLocks noChangeAspect="1"/>
          </p:cNvPicPr>
          <p:nvPr/>
        </p:nvPicPr>
        <p:blipFill>
          <a:blip r:embed="rId3"/>
          <a:stretch>
            <a:fillRect/>
          </a:stretch>
        </p:blipFill>
        <p:spPr>
          <a:xfrm>
            <a:off x="8133909" y="2957624"/>
            <a:ext cx="1923927" cy="2567926"/>
          </a:xfrm>
          <a:prstGeom prst="rect">
            <a:avLst/>
          </a:prstGeom>
        </p:spPr>
      </p:pic>
      <p:pic>
        <p:nvPicPr>
          <p:cNvPr id="9" name="图片 8">
            <a:extLst>
              <a:ext uri="{FF2B5EF4-FFF2-40B4-BE49-F238E27FC236}">
                <a16:creationId xmlns:a16="http://schemas.microsoft.com/office/drawing/2014/main" id="{665E805A-A2FB-4F6E-BF1A-CE6B868C59AA}"/>
              </a:ext>
            </a:extLst>
          </p:cNvPr>
          <p:cNvPicPr>
            <a:picLocks noChangeAspect="1"/>
          </p:cNvPicPr>
          <p:nvPr/>
        </p:nvPicPr>
        <p:blipFill>
          <a:blip r:embed="rId4"/>
          <a:stretch>
            <a:fillRect/>
          </a:stretch>
        </p:blipFill>
        <p:spPr>
          <a:xfrm>
            <a:off x="5774580" y="3078126"/>
            <a:ext cx="2147562" cy="2447424"/>
          </a:xfrm>
          <a:prstGeom prst="rect">
            <a:avLst/>
          </a:prstGeom>
        </p:spPr>
      </p:pic>
      <p:pic>
        <p:nvPicPr>
          <p:cNvPr id="4" name="图片 3">
            <a:extLst>
              <a:ext uri="{FF2B5EF4-FFF2-40B4-BE49-F238E27FC236}">
                <a16:creationId xmlns:a16="http://schemas.microsoft.com/office/drawing/2014/main" id="{6091E4A2-6CCA-46D3-973D-5B1184ACE330}"/>
              </a:ext>
            </a:extLst>
          </p:cNvPr>
          <p:cNvPicPr>
            <a:picLocks noChangeAspect="1"/>
          </p:cNvPicPr>
          <p:nvPr/>
        </p:nvPicPr>
        <p:blipFill>
          <a:blip r:embed="rId5"/>
          <a:stretch>
            <a:fillRect/>
          </a:stretch>
        </p:blipFill>
        <p:spPr>
          <a:xfrm>
            <a:off x="71725" y="0"/>
            <a:ext cx="3856805" cy="4448870"/>
          </a:xfrm>
          <a:prstGeom prst="rect">
            <a:avLst/>
          </a:prstGeom>
        </p:spPr>
      </p:pic>
      <p:sp>
        <p:nvSpPr>
          <p:cNvPr id="2" name="标题 1">
            <a:extLst>
              <a:ext uri="{FF2B5EF4-FFF2-40B4-BE49-F238E27FC236}">
                <a16:creationId xmlns:a16="http://schemas.microsoft.com/office/drawing/2014/main" id="{CB0D05D0-65B0-48F2-A00C-9B9FB700005B}"/>
              </a:ext>
            </a:extLst>
          </p:cNvPr>
          <p:cNvSpPr>
            <a:spLocks noGrp="1"/>
          </p:cNvSpPr>
          <p:nvPr>
            <p:ph type="title"/>
          </p:nvPr>
        </p:nvSpPr>
        <p:spPr>
          <a:xfrm>
            <a:off x="4415586" y="304800"/>
            <a:ext cx="6938213" cy="914400"/>
          </a:xfrm>
        </p:spPr>
        <p:txBody>
          <a:bodyPr/>
          <a:lstStyle/>
          <a:p>
            <a:r>
              <a:rPr lang="zh-CN" altLang="en-US" dirty="0"/>
              <a:t>张善友</a:t>
            </a:r>
          </a:p>
        </p:txBody>
      </p:sp>
      <p:sp>
        <p:nvSpPr>
          <p:cNvPr id="3" name="内容占位符 2">
            <a:extLst>
              <a:ext uri="{FF2B5EF4-FFF2-40B4-BE49-F238E27FC236}">
                <a16:creationId xmlns:a16="http://schemas.microsoft.com/office/drawing/2014/main" id="{6738831E-6AEC-4E00-B304-C905729154C8}"/>
              </a:ext>
            </a:extLst>
          </p:cNvPr>
          <p:cNvSpPr>
            <a:spLocks noGrp="1"/>
          </p:cNvSpPr>
          <p:nvPr>
            <p:ph idx="1"/>
          </p:nvPr>
        </p:nvSpPr>
        <p:spPr>
          <a:xfrm>
            <a:off x="86331" y="4340352"/>
            <a:ext cx="3856804" cy="2339525"/>
          </a:xfrm>
        </p:spPr>
        <p:txBody>
          <a:bodyPr/>
          <a:lstStyle/>
          <a:p>
            <a:r>
              <a:rPr lang="zh-CN" altLang="en-US" sz="2000" dirty="0"/>
              <a:t>张善友</a:t>
            </a:r>
            <a:endParaRPr lang="en-US" altLang="zh-CN" sz="2000" dirty="0"/>
          </a:p>
          <a:p>
            <a:r>
              <a:rPr lang="zh-CN" altLang="en-US" sz="2000" dirty="0"/>
              <a:t>微软</a:t>
            </a:r>
            <a:r>
              <a:rPr lang="en-US" altLang="zh-CN" sz="2000" dirty="0"/>
              <a:t>SWAT</a:t>
            </a:r>
            <a:r>
              <a:rPr lang="zh-CN" altLang="en-US" sz="2000" dirty="0"/>
              <a:t>特派专家</a:t>
            </a:r>
            <a:endParaRPr lang="en-US" altLang="zh-CN" sz="2000" dirty="0"/>
          </a:p>
          <a:p>
            <a:r>
              <a:rPr lang="zh-CN" altLang="en-US" sz="2000" dirty="0"/>
              <a:t>微软最有价值专家</a:t>
            </a:r>
            <a:r>
              <a:rPr lang="en-US" altLang="zh-CN" sz="2000" dirty="0"/>
              <a:t>MVP</a:t>
            </a:r>
          </a:p>
          <a:p>
            <a:r>
              <a:rPr lang="zh-CN" altLang="en-US" sz="2000" dirty="0"/>
              <a:t>腾讯云最有价值专家</a:t>
            </a:r>
            <a:r>
              <a:rPr lang="en-US" altLang="zh-CN" sz="2000" dirty="0"/>
              <a:t>TVP</a:t>
            </a:r>
          </a:p>
          <a:p>
            <a:r>
              <a:rPr lang="zh-CN" altLang="en-US" sz="2000" dirty="0"/>
              <a:t>华为云最有价值专家</a:t>
            </a:r>
            <a:r>
              <a:rPr lang="en-US" altLang="zh-CN" sz="2000" dirty="0"/>
              <a:t>MVP</a:t>
            </a:r>
          </a:p>
          <a:p>
            <a:r>
              <a:rPr lang="en-US" altLang="zh-CN" sz="2000" dirty="0">
                <a:latin typeface="+mn-ea"/>
              </a:rPr>
              <a:t>.NET</a:t>
            </a:r>
            <a:r>
              <a:rPr lang="zh-CN" altLang="en-US" sz="2000" dirty="0">
                <a:latin typeface="+mn-ea"/>
              </a:rPr>
              <a:t>基金会会员</a:t>
            </a:r>
            <a:endParaRPr lang="en-US" altLang="zh-CN" sz="2000" dirty="0">
              <a:latin typeface="+mn-ea"/>
            </a:endParaRPr>
          </a:p>
        </p:txBody>
      </p:sp>
      <p:sp>
        <p:nvSpPr>
          <p:cNvPr id="5" name="内容占位符 2">
            <a:extLst>
              <a:ext uri="{FF2B5EF4-FFF2-40B4-BE49-F238E27FC236}">
                <a16:creationId xmlns:a16="http://schemas.microsoft.com/office/drawing/2014/main" id="{6D26D208-F4F7-42E9-B037-7D14748432C5}"/>
              </a:ext>
            </a:extLst>
          </p:cNvPr>
          <p:cNvSpPr txBox="1">
            <a:spLocks/>
          </p:cNvSpPr>
          <p:nvPr/>
        </p:nvSpPr>
        <p:spPr>
          <a:xfrm>
            <a:off x="4038600" y="1366576"/>
            <a:ext cx="8001000" cy="1371600"/>
          </a:xfrm>
          <a:prstGeom prst="rect">
            <a:avLst/>
          </a:prstGeom>
        </p:spPr>
        <p:txBody>
          <a:bodyPr vert="horz" lIns="91440" tIns="45720" rIns="91440" bIns="45720" rtlCol="0">
            <a:normAutofit fontScale="77500" lnSpcReduction="2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zh-CN" altLang="en-US" dirty="0">
                <a:latin typeface="华文新魏" panose="02010800040101010101" pitchFamily="2" charset="-122"/>
                <a:ea typeface="华文新魏" panose="02010800040101010101" pitchFamily="2" charset="-122"/>
              </a:rPr>
              <a:t>首席架构师 </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资深</a:t>
            </a:r>
            <a:r>
              <a:rPr lang="en-US" altLang="zh-CN" dirty="0">
                <a:latin typeface="华文新魏" panose="02010800040101010101" pitchFamily="2" charset="-122"/>
                <a:ea typeface="华文新魏" panose="02010800040101010101" pitchFamily="2" charset="-122"/>
              </a:rPr>
              <a:t>.NET</a:t>
            </a:r>
            <a:r>
              <a:rPr lang="zh-CN" altLang="en-US" dirty="0">
                <a:latin typeface="华文新魏" panose="02010800040101010101" pitchFamily="2" charset="-122"/>
                <a:ea typeface="华文新魏" panose="02010800040101010101" pitchFamily="2" charset="-122"/>
              </a:rPr>
              <a:t>顾问和解决方案专家</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微软最有价值专家</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腾讯云最有价值专家</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华为云最有价值专家 </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超过</a:t>
            </a:r>
            <a:r>
              <a:rPr lang="en-US" altLang="zh-CN" dirty="0">
                <a:latin typeface="华文新魏" panose="02010800040101010101" pitchFamily="2" charset="-122"/>
                <a:ea typeface="华文新魏" panose="02010800040101010101" pitchFamily="2" charset="-122"/>
              </a:rPr>
              <a:t>20</a:t>
            </a:r>
            <a:r>
              <a:rPr lang="zh-CN" altLang="en-US" dirty="0">
                <a:latin typeface="华文新魏" panose="02010800040101010101" pitchFamily="2" charset="-122"/>
                <a:ea typeface="华文新魏" panose="02010800040101010101" pitchFamily="2" charset="-122"/>
              </a:rPr>
              <a:t>年的软件研发经验 </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曾在</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腾讯工作</a:t>
            </a:r>
            <a:r>
              <a:rPr lang="en-US" altLang="zh-CN" dirty="0">
                <a:latin typeface="华文新魏" panose="02010800040101010101" pitchFamily="2" charset="-122"/>
                <a:ea typeface="华文新魏" panose="02010800040101010101" pitchFamily="2" charset="-122"/>
              </a:rPr>
              <a:t>11</a:t>
            </a:r>
            <a:r>
              <a:rPr lang="zh-CN" altLang="en-US" dirty="0">
                <a:latin typeface="华文新魏" panose="02010800040101010101" pitchFamily="2" charset="-122"/>
                <a:ea typeface="华文新魏" panose="02010800040101010101" pitchFamily="2" charset="-122"/>
              </a:rPr>
              <a:t>年 </a:t>
            </a:r>
            <a:r>
              <a:rPr lang="en-US" altLang="zh-CN" dirty="0">
                <a:latin typeface="华文新魏" panose="02010800040101010101" pitchFamily="2" charset="-122"/>
                <a:ea typeface="华文新魏" panose="02010800040101010101" pitchFamily="2" charset="-122"/>
              </a:rPr>
              <a:t> | .NET</a:t>
            </a:r>
            <a:r>
              <a:rPr lang="zh-CN" altLang="en-US" dirty="0">
                <a:latin typeface="华文新魏" panose="02010800040101010101" pitchFamily="2" charset="-122"/>
                <a:ea typeface="华文新魏" panose="02010800040101010101" pitchFamily="2" charset="-122"/>
              </a:rPr>
              <a:t>基金会成员</a:t>
            </a:r>
            <a:endParaRPr lang="en-US" altLang="zh-CN" dirty="0">
              <a:latin typeface="华文新魏" panose="02010800040101010101" pitchFamily="2" charset="-122"/>
              <a:ea typeface="华文新魏" panose="02010800040101010101" pitchFamily="2" charset="-122"/>
            </a:endParaRPr>
          </a:p>
          <a:p>
            <a:r>
              <a:rPr lang="zh-CN" altLang="en-US" dirty="0">
                <a:latin typeface="华文新魏" panose="02010800040101010101" pitchFamily="2" charset="-122"/>
                <a:ea typeface="华文新魏" panose="02010800040101010101" pitchFamily="2" charset="-122"/>
              </a:rPr>
              <a:t>运营微信公众号“</a:t>
            </a:r>
            <a:r>
              <a:rPr lang="en-US" altLang="zh-CN" dirty="0">
                <a:latin typeface="华文新魏" panose="02010800040101010101" pitchFamily="2" charset="-122"/>
                <a:ea typeface="华文新魏" panose="02010800040101010101" pitchFamily="2" charset="-122"/>
              </a:rPr>
              <a:t>dotnet</a:t>
            </a:r>
            <a:r>
              <a:rPr lang="zh-CN" altLang="en-US" dirty="0">
                <a:latin typeface="华文新魏" panose="02010800040101010101" pitchFamily="2" charset="-122"/>
                <a:ea typeface="华文新魏" panose="02010800040101010101" pitchFamily="2" charset="-122"/>
              </a:rPr>
              <a:t>跨平台”和“移动开发和人工智能”，同时积极参与</a:t>
            </a:r>
            <a:r>
              <a:rPr lang="en-US" altLang="zh-CN" dirty="0">
                <a:latin typeface="华文新魏" panose="02010800040101010101" pitchFamily="2" charset="-122"/>
                <a:ea typeface="华文新魏" panose="02010800040101010101" pitchFamily="2" charset="-122"/>
              </a:rPr>
              <a:t>.NET</a:t>
            </a:r>
            <a:r>
              <a:rPr lang="zh-CN" altLang="en-US" dirty="0">
                <a:latin typeface="华文新魏" panose="02010800040101010101" pitchFamily="2" charset="-122"/>
                <a:ea typeface="华文新魏" panose="02010800040101010101" pitchFamily="2" charset="-122"/>
              </a:rPr>
              <a:t>社区开源项目，被尊称为张队长 </a:t>
            </a:r>
            <a:endParaRPr lang="en-US" altLang="zh-CN"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9150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9C0F-6E02-4A46-9E8A-17EDF301F56C}"/>
              </a:ext>
            </a:extLst>
          </p:cNvPr>
          <p:cNvSpPr>
            <a:spLocks noGrp="1"/>
          </p:cNvSpPr>
          <p:nvPr>
            <p:ph type="title"/>
          </p:nvPr>
        </p:nvSpPr>
        <p:spPr>
          <a:xfrm>
            <a:off x="838200" y="2784538"/>
            <a:ext cx="10515600" cy="1288923"/>
          </a:xfrm>
        </p:spPr>
        <p:txBody>
          <a:bodyPr>
            <a:normAutofit/>
          </a:bodyPr>
          <a:lstStyle/>
          <a:p>
            <a:pPr algn="ctr"/>
            <a:r>
              <a:rPr lang="zh-CN" alt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探讨微前端</a:t>
            </a: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91048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1DC3C-7D0A-4E2A-9D20-4B3C9434A5EF}"/>
              </a:ext>
            </a:extLst>
          </p:cNvPr>
          <p:cNvSpPr>
            <a:spLocks noGrp="1"/>
          </p:cNvSpPr>
          <p:nvPr>
            <p:ph type="ctrTitle"/>
          </p:nvPr>
        </p:nvSpPr>
        <p:spPr>
          <a:xfrm>
            <a:off x="681039" y="555429"/>
            <a:ext cx="10942183" cy="1021791"/>
          </a:xfrm>
        </p:spPr>
        <p:txBody>
          <a:bodyPr/>
          <a:lstStyle/>
          <a:p>
            <a:r>
              <a:rPr lang="en-US" dirty="0"/>
              <a:t> Web </a:t>
            </a:r>
            <a:r>
              <a:rPr lang="zh-CN" altLang="en-US" dirty="0"/>
              <a:t>应用程序的进化</a:t>
            </a:r>
            <a:endParaRPr lang="en-US" dirty="0"/>
          </a:p>
        </p:txBody>
      </p:sp>
      <p:sp>
        <p:nvSpPr>
          <p:cNvPr id="4" name="TextBox 3">
            <a:extLst>
              <a:ext uri="{FF2B5EF4-FFF2-40B4-BE49-F238E27FC236}">
                <a16:creationId xmlns:a16="http://schemas.microsoft.com/office/drawing/2014/main" id="{D2F2CA22-C2BD-4494-80DF-39EA30D37B18}"/>
              </a:ext>
            </a:extLst>
          </p:cNvPr>
          <p:cNvSpPr txBox="1"/>
          <p:nvPr/>
        </p:nvSpPr>
        <p:spPr>
          <a:xfrm>
            <a:off x="1635277" y="1795456"/>
            <a:ext cx="800219" cy="461665"/>
          </a:xfrm>
          <a:prstGeom prst="rect">
            <a:avLst/>
          </a:prstGeom>
          <a:noFill/>
        </p:spPr>
        <p:txBody>
          <a:bodyPr wrap="none" rtlCol="0">
            <a:spAutoFit/>
          </a:bodyPr>
          <a:lstStyle/>
          <a:p>
            <a:r>
              <a:rPr lang="zh-CN" altLang="en-US" sz="2400" dirty="0"/>
              <a:t>单体</a:t>
            </a:r>
            <a:endParaRPr lang="en-US" sz="2400" dirty="0"/>
          </a:p>
        </p:txBody>
      </p:sp>
      <p:sp>
        <p:nvSpPr>
          <p:cNvPr id="5" name="TextBox 4">
            <a:extLst>
              <a:ext uri="{FF2B5EF4-FFF2-40B4-BE49-F238E27FC236}">
                <a16:creationId xmlns:a16="http://schemas.microsoft.com/office/drawing/2014/main" id="{18C12605-4019-4C67-A270-F7E7C3C84CB5}"/>
              </a:ext>
            </a:extLst>
          </p:cNvPr>
          <p:cNvSpPr txBox="1"/>
          <p:nvPr/>
        </p:nvSpPr>
        <p:spPr>
          <a:xfrm>
            <a:off x="3696307" y="1795456"/>
            <a:ext cx="1606850" cy="461665"/>
          </a:xfrm>
          <a:prstGeom prst="rect">
            <a:avLst/>
          </a:prstGeom>
          <a:noFill/>
        </p:spPr>
        <p:txBody>
          <a:bodyPr wrap="none" rtlCol="0">
            <a:spAutoFit/>
          </a:bodyPr>
          <a:lstStyle/>
          <a:p>
            <a:r>
              <a:rPr lang="en-US" altLang="zh-CN" sz="2400" dirty="0"/>
              <a:t>SPA</a:t>
            </a:r>
            <a:r>
              <a:rPr lang="en-US" sz="2400" dirty="0"/>
              <a:t>. BE/FE</a:t>
            </a:r>
          </a:p>
        </p:txBody>
      </p:sp>
      <p:sp>
        <p:nvSpPr>
          <p:cNvPr id="6" name="TextBox 5">
            <a:extLst>
              <a:ext uri="{FF2B5EF4-FFF2-40B4-BE49-F238E27FC236}">
                <a16:creationId xmlns:a16="http://schemas.microsoft.com/office/drawing/2014/main" id="{B4958B2F-98AB-415A-ADA5-541C167A23B0}"/>
              </a:ext>
            </a:extLst>
          </p:cNvPr>
          <p:cNvSpPr txBox="1"/>
          <p:nvPr/>
        </p:nvSpPr>
        <p:spPr>
          <a:xfrm>
            <a:off x="6571281" y="1810862"/>
            <a:ext cx="1107996" cy="461665"/>
          </a:xfrm>
          <a:prstGeom prst="rect">
            <a:avLst/>
          </a:prstGeom>
          <a:noFill/>
        </p:spPr>
        <p:txBody>
          <a:bodyPr wrap="none" rtlCol="0">
            <a:spAutoFit/>
          </a:bodyPr>
          <a:lstStyle/>
          <a:p>
            <a:r>
              <a:rPr lang="zh-CN" altLang="en-US" sz="2400" dirty="0"/>
              <a:t>微服务</a:t>
            </a:r>
            <a:endParaRPr lang="en-US" sz="2400" dirty="0"/>
          </a:p>
        </p:txBody>
      </p:sp>
      <p:sp>
        <p:nvSpPr>
          <p:cNvPr id="7" name="TextBox 6">
            <a:extLst>
              <a:ext uri="{FF2B5EF4-FFF2-40B4-BE49-F238E27FC236}">
                <a16:creationId xmlns:a16="http://schemas.microsoft.com/office/drawing/2014/main" id="{E4B96EBA-4101-469F-9A2B-1605982D3B9B}"/>
              </a:ext>
            </a:extLst>
          </p:cNvPr>
          <p:cNvSpPr txBox="1"/>
          <p:nvPr/>
        </p:nvSpPr>
        <p:spPr>
          <a:xfrm>
            <a:off x="9448727" y="1795455"/>
            <a:ext cx="1107996" cy="461665"/>
          </a:xfrm>
          <a:prstGeom prst="rect">
            <a:avLst/>
          </a:prstGeom>
          <a:noFill/>
        </p:spPr>
        <p:txBody>
          <a:bodyPr wrap="none" rtlCol="0">
            <a:spAutoFit/>
          </a:bodyPr>
          <a:lstStyle/>
          <a:p>
            <a:r>
              <a:rPr lang="zh-CN" altLang="en-US" sz="2400" dirty="0"/>
              <a:t>微前端</a:t>
            </a:r>
            <a:endParaRPr lang="en-US" sz="2400" dirty="0"/>
          </a:p>
        </p:txBody>
      </p:sp>
      <p:sp>
        <p:nvSpPr>
          <p:cNvPr id="9" name="Rectangle 8">
            <a:extLst>
              <a:ext uri="{FF2B5EF4-FFF2-40B4-BE49-F238E27FC236}">
                <a16:creationId xmlns:a16="http://schemas.microsoft.com/office/drawing/2014/main" id="{1FFE5153-52DB-4CEF-9AE2-33070BF167DC}"/>
              </a:ext>
            </a:extLst>
          </p:cNvPr>
          <p:cNvSpPr/>
          <p:nvPr/>
        </p:nvSpPr>
        <p:spPr>
          <a:xfrm>
            <a:off x="1635278" y="2588311"/>
            <a:ext cx="1408933" cy="2888412"/>
          </a:xfrm>
          <a:prstGeom prst="rect">
            <a:avLst/>
          </a:prstGeom>
          <a:solidFill>
            <a:srgbClr val="0CC4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单个系统</a:t>
            </a:r>
            <a:r>
              <a:rPr lang="de-DE" sz="1600" dirty="0">
                <a:solidFill>
                  <a:schemeClr val="bg1"/>
                </a:solidFill>
              </a:rPr>
              <a:t>(FE+BE)</a:t>
            </a:r>
            <a:endParaRPr lang="en-US" sz="1600" dirty="0">
              <a:solidFill>
                <a:schemeClr val="bg1"/>
              </a:solidFill>
            </a:endParaRPr>
          </a:p>
        </p:txBody>
      </p:sp>
      <p:sp>
        <p:nvSpPr>
          <p:cNvPr id="10" name="Rectangle 9">
            <a:extLst>
              <a:ext uri="{FF2B5EF4-FFF2-40B4-BE49-F238E27FC236}">
                <a16:creationId xmlns:a16="http://schemas.microsoft.com/office/drawing/2014/main" id="{1EF00AE5-F544-47EE-BE4E-18759AEAF7BE}"/>
              </a:ext>
            </a:extLst>
          </p:cNvPr>
          <p:cNvSpPr/>
          <p:nvPr/>
        </p:nvSpPr>
        <p:spPr>
          <a:xfrm>
            <a:off x="3918590" y="2588312"/>
            <a:ext cx="1408933" cy="13305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rPr>
              <a:t>FE</a:t>
            </a:r>
          </a:p>
          <a:p>
            <a:pPr algn="ctr"/>
            <a:r>
              <a:rPr lang="de-DE" sz="1600" dirty="0">
                <a:solidFill>
                  <a:schemeClr val="bg1"/>
                </a:solidFill>
              </a:rPr>
              <a:t>(SPA)</a:t>
            </a:r>
          </a:p>
          <a:p>
            <a:pPr algn="ctr"/>
            <a:endParaRPr lang="en-US" sz="1600" dirty="0">
              <a:solidFill>
                <a:schemeClr val="bg1"/>
              </a:solidFill>
            </a:endParaRPr>
          </a:p>
        </p:txBody>
      </p:sp>
      <p:sp>
        <p:nvSpPr>
          <p:cNvPr id="11" name="Rectangle 10">
            <a:extLst>
              <a:ext uri="{FF2B5EF4-FFF2-40B4-BE49-F238E27FC236}">
                <a16:creationId xmlns:a16="http://schemas.microsoft.com/office/drawing/2014/main" id="{C4AA8FA8-B533-408D-A7AD-C2D74B8F909B}"/>
              </a:ext>
            </a:extLst>
          </p:cNvPr>
          <p:cNvSpPr/>
          <p:nvPr/>
        </p:nvSpPr>
        <p:spPr>
          <a:xfrm>
            <a:off x="3918590" y="4146176"/>
            <a:ext cx="1408933" cy="13305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BE</a:t>
            </a:r>
          </a:p>
          <a:p>
            <a:pPr algn="ctr"/>
            <a:r>
              <a:rPr lang="en-US" sz="1467" dirty="0">
                <a:solidFill>
                  <a:schemeClr val="accent1">
                    <a:lumMod val="75000"/>
                  </a:schemeClr>
                </a:solidFill>
              </a:rPr>
              <a:t>(API)</a:t>
            </a:r>
          </a:p>
          <a:p>
            <a:pPr algn="ctr"/>
            <a:endParaRPr lang="en-US" sz="1467" dirty="0">
              <a:solidFill>
                <a:schemeClr val="accent1">
                  <a:lumMod val="75000"/>
                </a:schemeClr>
              </a:solidFill>
            </a:endParaRPr>
          </a:p>
        </p:txBody>
      </p:sp>
      <p:sp>
        <p:nvSpPr>
          <p:cNvPr id="13" name="Rectangle 12">
            <a:extLst>
              <a:ext uri="{FF2B5EF4-FFF2-40B4-BE49-F238E27FC236}">
                <a16:creationId xmlns:a16="http://schemas.microsoft.com/office/drawing/2014/main" id="{4AC7DC53-3206-41D4-B0A5-BAD52A1DEE31}"/>
              </a:ext>
            </a:extLst>
          </p:cNvPr>
          <p:cNvSpPr/>
          <p:nvPr/>
        </p:nvSpPr>
        <p:spPr>
          <a:xfrm>
            <a:off x="6560974" y="2588312"/>
            <a:ext cx="1408933" cy="13305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rPr>
              <a:t>FE</a:t>
            </a:r>
          </a:p>
          <a:p>
            <a:pPr algn="ctr"/>
            <a:r>
              <a:rPr lang="de-DE" sz="1600" dirty="0">
                <a:solidFill>
                  <a:schemeClr val="bg1"/>
                </a:solidFill>
              </a:rPr>
              <a:t>(SPA)</a:t>
            </a:r>
          </a:p>
          <a:p>
            <a:pPr algn="ctr"/>
            <a:endParaRPr lang="en-US" sz="1600" dirty="0">
              <a:solidFill>
                <a:schemeClr val="bg1"/>
              </a:solidFill>
            </a:endParaRPr>
          </a:p>
        </p:txBody>
      </p:sp>
      <p:sp>
        <p:nvSpPr>
          <p:cNvPr id="14" name="Rectangle 13">
            <a:extLst>
              <a:ext uri="{FF2B5EF4-FFF2-40B4-BE49-F238E27FC236}">
                <a16:creationId xmlns:a16="http://schemas.microsoft.com/office/drawing/2014/main" id="{075F52E6-2166-45B4-B06D-6C0F3A728F7B}"/>
              </a:ext>
            </a:extLst>
          </p:cNvPr>
          <p:cNvSpPr/>
          <p:nvPr/>
        </p:nvSpPr>
        <p:spPr>
          <a:xfrm>
            <a:off x="6560974" y="4146177"/>
            <a:ext cx="1408933" cy="3629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7" dirty="0">
                <a:solidFill>
                  <a:schemeClr val="accent1">
                    <a:lumMod val="75000"/>
                  </a:schemeClr>
                </a:solidFill>
              </a:rPr>
              <a:t>Gateway</a:t>
            </a:r>
          </a:p>
        </p:txBody>
      </p:sp>
      <p:sp>
        <p:nvSpPr>
          <p:cNvPr id="15" name="Rectangle 14">
            <a:extLst>
              <a:ext uri="{FF2B5EF4-FFF2-40B4-BE49-F238E27FC236}">
                <a16:creationId xmlns:a16="http://schemas.microsoft.com/office/drawing/2014/main" id="{CE30C4D2-D9E6-4F2E-862B-B8C34C3226CE}"/>
              </a:ext>
            </a:extLst>
          </p:cNvPr>
          <p:cNvSpPr/>
          <p:nvPr/>
        </p:nvSpPr>
        <p:spPr>
          <a:xfrm>
            <a:off x="6560974" y="4596191"/>
            <a:ext cx="430561" cy="8805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1</a:t>
            </a:r>
          </a:p>
          <a:p>
            <a:pPr algn="ctr"/>
            <a:endParaRPr lang="en-US" sz="1467" dirty="0">
              <a:solidFill>
                <a:schemeClr val="accent1">
                  <a:lumMod val="75000"/>
                </a:schemeClr>
              </a:solidFill>
            </a:endParaRPr>
          </a:p>
        </p:txBody>
      </p:sp>
      <p:sp>
        <p:nvSpPr>
          <p:cNvPr id="16" name="Rectangle 15">
            <a:extLst>
              <a:ext uri="{FF2B5EF4-FFF2-40B4-BE49-F238E27FC236}">
                <a16:creationId xmlns:a16="http://schemas.microsoft.com/office/drawing/2014/main" id="{5E19617F-66E6-420C-A16E-18246E3AC62F}"/>
              </a:ext>
            </a:extLst>
          </p:cNvPr>
          <p:cNvSpPr/>
          <p:nvPr/>
        </p:nvSpPr>
        <p:spPr>
          <a:xfrm>
            <a:off x="7539346" y="4596191"/>
            <a:ext cx="430561" cy="8805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N</a:t>
            </a:r>
          </a:p>
          <a:p>
            <a:pPr algn="ctr"/>
            <a:endParaRPr lang="en-US" sz="1467" dirty="0">
              <a:solidFill>
                <a:schemeClr val="accent1">
                  <a:lumMod val="75000"/>
                </a:schemeClr>
              </a:solidFill>
            </a:endParaRPr>
          </a:p>
        </p:txBody>
      </p:sp>
      <p:sp>
        <p:nvSpPr>
          <p:cNvPr id="17" name="Rectangle 16">
            <a:extLst>
              <a:ext uri="{FF2B5EF4-FFF2-40B4-BE49-F238E27FC236}">
                <a16:creationId xmlns:a16="http://schemas.microsoft.com/office/drawing/2014/main" id="{EAD5BB33-397C-4722-9CA3-687F186054C6}"/>
              </a:ext>
            </a:extLst>
          </p:cNvPr>
          <p:cNvSpPr/>
          <p:nvPr/>
        </p:nvSpPr>
        <p:spPr>
          <a:xfrm>
            <a:off x="7050160" y="4596191"/>
            <a:ext cx="430561" cy="8805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2</a:t>
            </a:r>
          </a:p>
          <a:p>
            <a:pPr algn="ctr"/>
            <a:endParaRPr lang="en-US" sz="1467" dirty="0">
              <a:solidFill>
                <a:schemeClr val="accent1">
                  <a:lumMod val="75000"/>
                </a:schemeClr>
              </a:solidFill>
            </a:endParaRPr>
          </a:p>
        </p:txBody>
      </p:sp>
      <p:sp>
        <p:nvSpPr>
          <p:cNvPr id="18" name="Rectangle 17">
            <a:extLst>
              <a:ext uri="{FF2B5EF4-FFF2-40B4-BE49-F238E27FC236}">
                <a16:creationId xmlns:a16="http://schemas.microsoft.com/office/drawing/2014/main" id="{B1EDD593-4C77-47F0-BE75-943012738331}"/>
              </a:ext>
            </a:extLst>
          </p:cNvPr>
          <p:cNvSpPr/>
          <p:nvPr/>
        </p:nvSpPr>
        <p:spPr>
          <a:xfrm>
            <a:off x="9418118" y="4146177"/>
            <a:ext cx="1408933" cy="3629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7" dirty="0">
                <a:solidFill>
                  <a:schemeClr val="accent1">
                    <a:lumMod val="75000"/>
                  </a:schemeClr>
                </a:solidFill>
              </a:rPr>
              <a:t>Gateway</a:t>
            </a:r>
          </a:p>
        </p:txBody>
      </p:sp>
      <p:sp>
        <p:nvSpPr>
          <p:cNvPr id="19" name="Rectangle 18">
            <a:extLst>
              <a:ext uri="{FF2B5EF4-FFF2-40B4-BE49-F238E27FC236}">
                <a16:creationId xmlns:a16="http://schemas.microsoft.com/office/drawing/2014/main" id="{73C193BA-9A4A-40BC-A2B2-A43F95EAD955}"/>
              </a:ext>
            </a:extLst>
          </p:cNvPr>
          <p:cNvSpPr/>
          <p:nvPr/>
        </p:nvSpPr>
        <p:spPr>
          <a:xfrm>
            <a:off x="9418118" y="4596191"/>
            <a:ext cx="430561" cy="8805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1</a:t>
            </a:r>
          </a:p>
          <a:p>
            <a:pPr algn="ctr"/>
            <a:endParaRPr lang="en-US" sz="1467" dirty="0">
              <a:solidFill>
                <a:schemeClr val="accent1">
                  <a:lumMod val="75000"/>
                </a:schemeClr>
              </a:solidFill>
            </a:endParaRPr>
          </a:p>
        </p:txBody>
      </p:sp>
      <p:sp>
        <p:nvSpPr>
          <p:cNvPr id="20" name="Rectangle 19">
            <a:extLst>
              <a:ext uri="{FF2B5EF4-FFF2-40B4-BE49-F238E27FC236}">
                <a16:creationId xmlns:a16="http://schemas.microsoft.com/office/drawing/2014/main" id="{368EF4FB-E3A2-438A-B206-C262816A5F03}"/>
              </a:ext>
            </a:extLst>
          </p:cNvPr>
          <p:cNvSpPr/>
          <p:nvPr/>
        </p:nvSpPr>
        <p:spPr>
          <a:xfrm>
            <a:off x="10396490" y="4596191"/>
            <a:ext cx="430561" cy="8805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N</a:t>
            </a:r>
          </a:p>
          <a:p>
            <a:pPr algn="ctr"/>
            <a:endParaRPr lang="en-US" sz="1467" dirty="0">
              <a:solidFill>
                <a:schemeClr val="accent1">
                  <a:lumMod val="75000"/>
                </a:schemeClr>
              </a:solidFill>
            </a:endParaRPr>
          </a:p>
        </p:txBody>
      </p:sp>
      <p:sp>
        <p:nvSpPr>
          <p:cNvPr id="21" name="Rectangle 20">
            <a:extLst>
              <a:ext uri="{FF2B5EF4-FFF2-40B4-BE49-F238E27FC236}">
                <a16:creationId xmlns:a16="http://schemas.microsoft.com/office/drawing/2014/main" id="{0A0C341F-FE1F-475F-BFD4-1D6BF73ACC84}"/>
              </a:ext>
            </a:extLst>
          </p:cNvPr>
          <p:cNvSpPr/>
          <p:nvPr/>
        </p:nvSpPr>
        <p:spPr>
          <a:xfrm>
            <a:off x="9907304" y="4596191"/>
            <a:ext cx="430561" cy="8805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2</a:t>
            </a:r>
          </a:p>
          <a:p>
            <a:pPr algn="ctr"/>
            <a:endParaRPr lang="en-US" sz="1467" dirty="0">
              <a:solidFill>
                <a:schemeClr val="accent1">
                  <a:lumMod val="75000"/>
                </a:schemeClr>
              </a:solidFill>
            </a:endParaRPr>
          </a:p>
        </p:txBody>
      </p:sp>
      <p:sp>
        <p:nvSpPr>
          <p:cNvPr id="23" name="Rectangle 22">
            <a:extLst>
              <a:ext uri="{FF2B5EF4-FFF2-40B4-BE49-F238E27FC236}">
                <a16:creationId xmlns:a16="http://schemas.microsoft.com/office/drawing/2014/main" id="{DCD03C67-A71E-4029-BFF0-C1AE2E2538BE}"/>
              </a:ext>
            </a:extLst>
          </p:cNvPr>
          <p:cNvSpPr/>
          <p:nvPr/>
        </p:nvSpPr>
        <p:spPr>
          <a:xfrm>
            <a:off x="9417092" y="3587796"/>
            <a:ext cx="1408933" cy="36292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App Shell</a:t>
            </a:r>
          </a:p>
        </p:txBody>
      </p:sp>
      <p:sp>
        <p:nvSpPr>
          <p:cNvPr id="24" name="Rectangle 23">
            <a:extLst>
              <a:ext uri="{FF2B5EF4-FFF2-40B4-BE49-F238E27FC236}">
                <a16:creationId xmlns:a16="http://schemas.microsoft.com/office/drawing/2014/main" id="{909B9EB2-4691-41ED-B186-F6FA2B2F9574}"/>
              </a:ext>
            </a:extLst>
          </p:cNvPr>
          <p:cNvSpPr/>
          <p:nvPr/>
        </p:nvSpPr>
        <p:spPr>
          <a:xfrm>
            <a:off x="9418118" y="2588313"/>
            <a:ext cx="430561" cy="88053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a:p>
            <a:pPr algn="ctr"/>
            <a:endParaRPr lang="en-US" sz="1600" dirty="0">
              <a:solidFill>
                <a:schemeClr val="bg1"/>
              </a:solidFill>
            </a:endParaRPr>
          </a:p>
        </p:txBody>
      </p:sp>
      <p:sp>
        <p:nvSpPr>
          <p:cNvPr id="25" name="Rectangle 24">
            <a:extLst>
              <a:ext uri="{FF2B5EF4-FFF2-40B4-BE49-F238E27FC236}">
                <a16:creationId xmlns:a16="http://schemas.microsoft.com/office/drawing/2014/main" id="{818FA668-69C7-4CEF-847A-D2096FE18BEF}"/>
              </a:ext>
            </a:extLst>
          </p:cNvPr>
          <p:cNvSpPr/>
          <p:nvPr/>
        </p:nvSpPr>
        <p:spPr>
          <a:xfrm>
            <a:off x="10396490" y="2588313"/>
            <a:ext cx="430561" cy="88053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N</a:t>
            </a:r>
          </a:p>
          <a:p>
            <a:pPr algn="ctr"/>
            <a:endParaRPr lang="en-US" sz="1600" dirty="0">
              <a:solidFill>
                <a:schemeClr val="bg1"/>
              </a:solidFill>
            </a:endParaRPr>
          </a:p>
        </p:txBody>
      </p:sp>
      <p:sp>
        <p:nvSpPr>
          <p:cNvPr id="26" name="Rectangle 25">
            <a:extLst>
              <a:ext uri="{FF2B5EF4-FFF2-40B4-BE49-F238E27FC236}">
                <a16:creationId xmlns:a16="http://schemas.microsoft.com/office/drawing/2014/main" id="{ABD2A248-7139-4775-8157-EAD093F831EC}"/>
              </a:ext>
            </a:extLst>
          </p:cNvPr>
          <p:cNvSpPr/>
          <p:nvPr/>
        </p:nvSpPr>
        <p:spPr>
          <a:xfrm>
            <a:off x="9907304" y="2588313"/>
            <a:ext cx="430561" cy="88053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2</a:t>
            </a:r>
          </a:p>
          <a:p>
            <a:pPr algn="ctr"/>
            <a:endParaRPr lang="en-US" sz="1600" dirty="0">
              <a:solidFill>
                <a:schemeClr val="bg1"/>
              </a:solidFill>
            </a:endParaRPr>
          </a:p>
        </p:txBody>
      </p:sp>
      <p:pic>
        <p:nvPicPr>
          <p:cNvPr id="7170" name="Picture 2" descr="Team Icon PNG Images, Free Transparent Team Icon Download - KindPNG">
            <a:extLst>
              <a:ext uri="{FF2B5EF4-FFF2-40B4-BE49-F238E27FC236}">
                <a16:creationId xmlns:a16="http://schemas.microsoft.com/office/drawing/2014/main" id="{1CE86816-140C-4A79-8DD9-299A960DFE64}"/>
              </a:ext>
            </a:extLst>
          </p:cNvPr>
          <p:cNvPicPr>
            <a:picLocks noChangeAspect="1" noChangeArrowheads="1"/>
          </p:cNvPicPr>
          <p:nvPr/>
        </p:nvPicPr>
        <p:blipFill>
          <a:blip r:embed="rId2">
            <a:clrChange>
              <a:clrFrom>
                <a:srgbClr val="F6F6F6"/>
              </a:clrFrom>
              <a:clrTo>
                <a:srgbClr val="F6F6F6">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70379" y="5113787"/>
            <a:ext cx="483495" cy="2862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Team Icon PNG Images, Free Transparent Team Icon Download - KindPNG">
            <a:extLst>
              <a:ext uri="{FF2B5EF4-FFF2-40B4-BE49-F238E27FC236}">
                <a16:creationId xmlns:a16="http://schemas.microsoft.com/office/drawing/2014/main" id="{B916B44A-B3E7-47EC-808F-58A404E3151B}"/>
              </a:ext>
            </a:extLst>
          </p:cNvPr>
          <p:cNvPicPr>
            <a:picLocks noChangeAspect="1" noChangeArrowheads="1"/>
          </p:cNvPicPr>
          <p:nvPr/>
        </p:nvPicPr>
        <p:blipFill>
          <a:blip r:embed="rId2">
            <a:clrChange>
              <a:clrFrom>
                <a:srgbClr val="F6F6F6"/>
              </a:clrFrom>
              <a:clrTo>
                <a:srgbClr val="F6F6F6">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785670" y="5113786"/>
            <a:ext cx="483495" cy="2862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Team Icon PNG Images, Free Transparent Team Icon Download - KindPNG">
            <a:extLst>
              <a:ext uri="{FF2B5EF4-FFF2-40B4-BE49-F238E27FC236}">
                <a16:creationId xmlns:a16="http://schemas.microsoft.com/office/drawing/2014/main" id="{0FE77922-F616-4D09-BF8B-9B46FEA2B8C1}"/>
              </a:ext>
            </a:extLst>
          </p:cNvPr>
          <p:cNvPicPr>
            <a:picLocks noChangeAspect="1" noChangeArrowheads="1"/>
          </p:cNvPicPr>
          <p:nvPr/>
        </p:nvPicPr>
        <p:blipFill>
          <a:blip r:embed="rId2">
            <a:clrChange>
              <a:clrFrom>
                <a:srgbClr val="F6F6F6"/>
              </a:clrFrom>
              <a:clrTo>
                <a:srgbClr val="F6F6F6">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4781310" y="3587795"/>
            <a:ext cx="483495" cy="2862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Team Icon PNG Images, Free Transparent Team Icon Download - KindPNG">
            <a:extLst>
              <a:ext uri="{FF2B5EF4-FFF2-40B4-BE49-F238E27FC236}">
                <a16:creationId xmlns:a16="http://schemas.microsoft.com/office/drawing/2014/main" id="{064608D1-782A-406A-A062-742C3A7E6DE1}"/>
              </a:ext>
            </a:extLst>
          </p:cNvPr>
          <p:cNvPicPr>
            <a:picLocks noChangeAspect="1" noChangeArrowheads="1"/>
          </p:cNvPicPr>
          <p:nvPr/>
        </p:nvPicPr>
        <p:blipFill>
          <a:blip r:embed="rId2">
            <a:clrChange>
              <a:clrFrom>
                <a:srgbClr val="F6F6F6"/>
              </a:clrFrom>
              <a:clrTo>
                <a:srgbClr val="F6F6F6">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7413233" y="3587794"/>
            <a:ext cx="483495" cy="2862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Team Icon PNG Images, Free Transparent Team Icon Download - KindPNG">
            <a:extLst>
              <a:ext uri="{FF2B5EF4-FFF2-40B4-BE49-F238E27FC236}">
                <a16:creationId xmlns:a16="http://schemas.microsoft.com/office/drawing/2014/main" id="{96350366-32CC-49F9-A51A-35E448FD63DA}"/>
              </a:ext>
            </a:extLst>
          </p:cNvPr>
          <p:cNvPicPr>
            <a:picLocks noChangeAspect="1" noChangeArrowheads="1"/>
          </p:cNvPicPr>
          <p:nvPr/>
        </p:nvPicPr>
        <p:blipFill>
          <a:blip r:embed="rId2">
            <a:duotone>
              <a:prstClr val="black"/>
              <a:schemeClr val="tx2">
                <a:tint val="45000"/>
                <a:satMod val="400000"/>
              </a:schemeClr>
            </a:duotone>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604816" y="5188739"/>
            <a:ext cx="357691" cy="21174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Team Icon PNG Images, Free Transparent Team Icon Download - KindPNG">
            <a:extLst>
              <a:ext uri="{FF2B5EF4-FFF2-40B4-BE49-F238E27FC236}">
                <a16:creationId xmlns:a16="http://schemas.microsoft.com/office/drawing/2014/main" id="{91DDB4D7-9C30-469C-8F30-A1AE61E469D8}"/>
              </a:ext>
            </a:extLst>
          </p:cNvPr>
          <p:cNvPicPr>
            <a:picLocks noChangeAspect="1" noChangeArrowheads="1"/>
          </p:cNvPicPr>
          <p:nvPr/>
        </p:nvPicPr>
        <p:blipFill>
          <a:blip r:embed="rId2">
            <a:clrChange>
              <a:clrFrom>
                <a:srgbClr val="F6F6F6"/>
              </a:clrFrom>
              <a:clrTo>
                <a:srgbClr val="F6F6F6">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7086593" y="5180199"/>
            <a:ext cx="357691" cy="21174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Team Icon PNG Images, Free Transparent Team Icon Download - KindPNG">
            <a:extLst>
              <a:ext uri="{FF2B5EF4-FFF2-40B4-BE49-F238E27FC236}">
                <a16:creationId xmlns:a16="http://schemas.microsoft.com/office/drawing/2014/main" id="{C43BCC2A-3068-47B7-846F-D750664F4886}"/>
              </a:ext>
            </a:extLst>
          </p:cNvPr>
          <p:cNvPicPr>
            <a:picLocks noChangeAspect="1" noChangeArrowheads="1"/>
          </p:cNvPicPr>
          <p:nvPr/>
        </p:nvPicPr>
        <p:blipFill>
          <a:blip r:embed="rId2">
            <a:duotone>
              <a:prstClr val="black"/>
              <a:schemeClr val="tx2">
                <a:tint val="45000"/>
                <a:satMod val="400000"/>
              </a:schemeClr>
            </a:duotone>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575780" y="5180198"/>
            <a:ext cx="357691" cy="21174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Team Icon PNG Images, Free Transparent Team Icon Download - KindPNG">
            <a:extLst>
              <a:ext uri="{FF2B5EF4-FFF2-40B4-BE49-F238E27FC236}">
                <a16:creationId xmlns:a16="http://schemas.microsoft.com/office/drawing/2014/main" id="{206B7D01-1872-4ABE-A6B7-F3623BB191E5}"/>
              </a:ext>
            </a:extLst>
          </p:cNvPr>
          <p:cNvPicPr>
            <a:picLocks noChangeAspect="1" noChangeArrowheads="1"/>
          </p:cNvPicPr>
          <p:nvPr/>
        </p:nvPicPr>
        <p:blipFill>
          <a:blip r:embed="rId2">
            <a:clrChange>
              <a:clrFrom>
                <a:srgbClr val="F6F6F6"/>
              </a:clrFrom>
              <a:clrTo>
                <a:srgbClr val="F6F6F6">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454552" y="5231270"/>
            <a:ext cx="357691" cy="21174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Team Icon PNG Images, Free Transparent Team Icon Download - KindPNG">
            <a:extLst>
              <a:ext uri="{FF2B5EF4-FFF2-40B4-BE49-F238E27FC236}">
                <a16:creationId xmlns:a16="http://schemas.microsoft.com/office/drawing/2014/main" id="{3E67D3CD-5A5C-4308-9044-951208AE67E9}"/>
              </a:ext>
            </a:extLst>
          </p:cNvPr>
          <p:cNvPicPr>
            <a:picLocks noChangeAspect="1" noChangeArrowheads="1"/>
          </p:cNvPicPr>
          <p:nvPr/>
        </p:nvPicPr>
        <p:blipFill>
          <a:blip r:embed="rId2">
            <a:duotone>
              <a:prstClr val="black"/>
              <a:schemeClr val="tx2">
                <a:tint val="45000"/>
                <a:satMod val="400000"/>
              </a:schemeClr>
            </a:duotone>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9942713" y="5231269"/>
            <a:ext cx="357691" cy="21174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Team Icon PNG Images, Free Transparent Team Icon Download - KindPNG">
            <a:extLst>
              <a:ext uri="{FF2B5EF4-FFF2-40B4-BE49-F238E27FC236}">
                <a16:creationId xmlns:a16="http://schemas.microsoft.com/office/drawing/2014/main" id="{DAA4418E-A163-4A7D-A9AC-BAF0FA39D495}"/>
              </a:ext>
            </a:extLst>
          </p:cNvPr>
          <p:cNvPicPr>
            <a:picLocks noChangeAspect="1" noChangeArrowheads="1"/>
          </p:cNvPicPr>
          <p:nvPr/>
        </p:nvPicPr>
        <p:blipFill>
          <a:blip r:embed="rId2">
            <a:clrChange>
              <a:clrFrom>
                <a:srgbClr val="F6F6F6"/>
              </a:clrFrom>
              <a:clrTo>
                <a:srgbClr val="F6F6F6">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432924" y="5227442"/>
            <a:ext cx="357691" cy="21174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Team Icon PNG Images, Free Transparent Team Icon Download - KindPNG">
            <a:extLst>
              <a:ext uri="{FF2B5EF4-FFF2-40B4-BE49-F238E27FC236}">
                <a16:creationId xmlns:a16="http://schemas.microsoft.com/office/drawing/2014/main" id="{89EAE8D9-4BB3-4E86-9088-B5732DA1CBDB}"/>
              </a:ext>
            </a:extLst>
          </p:cNvPr>
          <p:cNvPicPr>
            <a:picLocks noChangeAspect="1" noChangeArrowheads="1"/>
          </p:cNvPicPr>
          <p:nvPr/>
        </p:nvPicPr>
        <p:blipFill>
          <a:blip r:embed="rId2">
            <a:clrChange>
              <a:clrFrom>
                <a:srgbClr val="F6F6F6"/>
              </a:clrFrom>
              <a:clrTo>
                <a:srgbClr val="F6F6F6">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9458813" y="3208798"/>
            <a:ext cx="357691" cy="21174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Team Icon PNG Images, Free Transparent Team Icon Download - KindPNG">
            <a:extLst>
              <a:ext uri="{FF2B5EF4-FFF2-40B4-BE49-F238E27FC236}">
                <a16:creationId xmlns:a16="http://schemas.microsoft.com/office/drawing/2014/main" id="{F287EC37-86B2-4256-B9C8-A3F27C2391D6}"/>
              </a:ext>
            </a:extLst>
          </p:cNvPr>
          <p:cNvPicPr>
            <a:picLocks noChangeAspect="1" noChangeArrowheads="1"/>
          </p:cNvPicPr>
          <p:nvPr/>
        </p:nvPicPr>
        <p:blipFill>
          <a:blip r:embed="rId2">
            <a:clrChange>
              <a:clrFrom>
                <a:srgbClr val="F6F6F6"/>
              </a:clrFrom>
              <a:clrTo>
                <a:srgbClr val="F6F6F6">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9946975" y="3208797"/>
            <a:ext cx="357691" cy="21174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Team Icon PNG Images, Free Transparent Team Icon Download - KindPNG">
            <a:extLst>
              <a:ext uri="{FF2B5EF4-FFF2-40B4-BE49-F238E27FC236}">
                <a16:creationId xmlns:a16="http://schemas.microsoft.com/office/drawing/2014/main" id="{77B534E6-F5DD-41A0-AE18-C74C58D7A0BD}"/>
              </a:ext>
            </a:extLst>
          </p:cNvPr>
          <p:cNvPicPr>
            <a:picLocks noChangeAspect="1" noChangeArrowheads="1"/>
          </p:cNvPicPr>
          <p:nvPr/>
        </p:nvPicPr>
        <p:blipFill>
          <a:blip r:embed="rId2">
            <a:clrChange>
              <a:clrFrom>
                <a:srgbClr val="F6F6F6"/>
              </a:clrFrom>
              <a:clrTo>
                <a:srgbClr val="F6F6F6">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437185" y="3204970"/>
            <a:ext cx="357691" cy="21174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Team Icon PNG Images, Free Transparent Team Icon Download - KindPNG">
            <a:extLst>
              <a:ext uri="{FF2B5EF4-FFF2-40B4-BE49-F238E27FC236}">
                <a16:creationId xmlns:a16="http://schemas.microsoft.com/office/drawing/2014/main" id="{170420FA-8470-4368-A515-3D09C388C801}"/>
              </a:ext>
            </a:extLst>
          </p:cNvPr>
          <p:cNvPicPr>
            <a:picLocks noChangeAspect="1" noChangeArrowheads="1"/>
          </p:cNvPicPr>
          <p:nvPr/>
        </p:nvPicPr>
        <p:blipFill>
          <a:blip r:embed="rId2">
            <a:clrChange>
              <a:clrFrom>
                <a:srgbClr val="F6F6F6"/>
              </a:clrFrom>
              <a:clrTo>
                <a:srgbClr val="F6F6F6">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7619606" y="4298159"/>
            <a:ext cx="270039" cy="15985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Team Icon PNG Images, Free Transparent Team Icon Download - KindPNG">
            <a:extLst>
              <a:ext uri="{FF2B5EF4-FFF2-40B4-BE49-F238E27FC236}">
                <a16:creationId xmlns:a16="http://schemas.microsoft.com/office/drawing/2014/main" id="{FE64F339-CCED-452C-9278-FF940CD0A1F7}"/>
              </a:ext>
            </a:extLst>
          </p:cNvPr>
          <p:cNvPicPr>
            <a:picLocks noChangeAspect="1" noChangeArrowheads="1"/>
          </p:cNvPicPr>
          <p:nvPr/>
        </p:nvPicPr>
        <p:blipFill>
          <a:blip r:embed="rId2">
            <a:duotone>
              <a:prstClr val="black"/>
              <a:schemeClr val="tx2">
                <a:tint val="45000"/>
                <a:satMod val="400000"/>
              </a:schemeClr>
            </a:duotone>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0476413" y="4298159"/>
            <a:ext cx="270039" cy="15985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Team Icon PNG Images, Free Transparent Team Icon Download - KindPNG">
            <a:extLst>
              <a:ext uri="{FF2B5EF4-FFF2-40B4-BE49-F238E27FC236}">
                <a16:creationId xmlns:a16="http://schemas.microsoft.com/office/drawing/2014/main" id="{7E344F99-E516-4A3A-8A6F-F973BF261D8E}"/>
              </a:ext>
            </a:extLst>
          </p:cNvPr>
          <p:cNvPicPr>
            <a:picLocks noChangeAspect="1" noChangeArrowheads="1"/>
          </p:cNvPicPr>
          <p:nvPr/>
        </p:nvPicPr>
        <p:blipFill>
          <a:blip r:embed="rId2">
            <a:clrChange>
              <a:clrFrom>
                <a:srgbClr val="F6F6F6"/>
              </a:clrFrom>
              <a:clrTo>
                <a:srgbClr val="F6F6F6">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503333" y="3714154"/>
            <a:ext cx="270039" cy="159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74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3" grpId="0" animBg="1"/>
      <p:bldP spid="24" grpId="0" animBg="1"/>
      <p:bldP spid="25"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5FE75C5-8C57-4836-8448-268B7B44B24E}"/>
              </a:ext>
            </a:extLst>
          </p:cNvPr>
          <p:cNvSpPr>
            <a:spLocks noGrp="1"/>
          </p:cNvSpPr>
          <p:nvPr>
            <p:ph type="ctrTitle"/>
          </p:nvPr>
        </p:nvSpPr>
        <p:spPr>
          <a:xfrm>
            <a:off x="857926" y="296863"/>
            <a:ext cx="10442031" cy="1576806"/>
          </a:xfrm>
        </p:spPr>
        <p:txBody>
          <a:bodyPr/>
          <a:lstStyle/>
          <a:p>
            <a:r>
              <a:rPr lang="zh-CN" altLang="en-US" dirty="0"/>
              <a:t>系统架构示例</a:t>
            </a:r>
            <a:endParaRPr lang="en-US" dirty="0"/>
          </a:p>
        </p:txBody>
      </p:sp>
      <p:sp>
        <p:nvSpPr>
          <p:cNvPr id="4" name="Rectangle 3">
            <a:extLst>
              <a:ext uri="{FF2B5EF4-FFF2-40B4-BE49-F238E27FC236}">
                <a16:creationId xmlns:a16="http://schemas.microsoft.com/office/drawing/2014/main" id="{C2B5452B-43B9-455E-99CE-355958EE96A1}"/>
              </a:ext>
            </a:extLst>
          </p:cNvPr>
          <p:cNvSpPr/>
          <p:nvPr/>
        </p:nvSpPr>
        <p:spPr>
          <a:xfrm>
            <a:off x="2237051" y="4019685"/>
            <a:ext cx="4428876" cy="157167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accent6">
                  <a:lumMod val="75000"/>
                </a:schemeClr>
              </a:solidFill>
            </a:endParaRPr>
          </a:p>
        </p:txBody>
      </p:sp>
      <p:sp>
        <p:nvSpPr>
          <p:cNvPr id="5" name="Rectangle 4">
            <a:extLst>
              <a:ext uri="{FF2B5EF4-FFF2-40B4-BE49-F238E27FC236}">
                <a16:creationId xmlns:a16="http://schemas.microsoft.com/office/drawing/2014/main" id="{435A1BCB-861E-4BC5-B91C-174E6995EC00}"/>
              </a:ext>
            </a:extLst>
          </p:cNvPr>
          <p:cNvSpPr/>
          <p:nvPr/>
        </p:nvSpPr>
        <p:spPr>
          <a:xfrm>
            <a:off x="2487727" y="4284281"/>
            <a:ext cx="940496" cy="39479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accent1">
                    <a:lumMod val="75000"/>
                  </a:schemeClr>
                </a:solidFill>
              </a:rPr>
              <a:t>Service A</a:t>
            </a:r>
            <a:endParaRPr lang="en-US" sz="1100" dirty="0">
              <a:solidFill>
                <a:schemeClr val="accent1">
                  <a:lumMod val="75000"/>
                </a:schemeClr>
              </a:solidFill>
            </a:endParaRPr>
          </a:p>
        </p:txBody>
      </p:sp>
      <p:sp>
        <p:nvSpPr>
          <p:cNvPr id="6" name="Rectangle 9">
            <a:extLst>
              <a:ext uri="{FF2B5EF4-FFF2-40B4-BE49-F238E27FC236}">
                <a16:creationId xmlns:a16="http://schemas.microsoft.com/office/drawing/2014/main" id="{752313C7-8C31-4036-9F7A-7E520A7F9D3A}"/>
              </a:ext>
            </a:extLst>
          </p:cNvPr>
          <p:cNvSpPr/>
          <p:nvPr/>
        </p:nvSpPr>
        <p:spPr>
          <a:xfrm>
            <a:off x="7170934" y="4014550"/>
            <a:ext cx="2956028" cy="1576807"/>
          </a:xfrm>
          <a:prstGeom prst="rect">
            <a:avLst/>
          </a:prstGeom>
          <a:solidFill>
            <a:schemeClr val="accent1">
              <a:lumMod val="20000"/>
              <a:lumOff val="80000"/>
            </a:schemeClr>
          </a:solidFill>
        </p:spPr>
        <p:txBody>
          <a:bodyPr wrap="square" anchor="ctr">
            <a:noAutofit/>
          </a:bodyPr>
          <a:lstStyle/>
          <a:p>
            <a:pPr>
              <a:spcBef>
                <a:spcPts val="600"/>
              </a:spcBef>
            </a:pPr>
            <a:r>
              <a:rPr lang="zh-CN" altLang="en-US" sz="1200" dirty="0">
                <a:solidFill>
                  <a:schemeClr val="accent1">
                    <a:lumMod val="75000"/>
                  </a:schemeClr>
                </a:solidFill>
              </a:rPr>
              <a:t>微服务</a:t>
            </a:r>
            <a:endParaRPr lang="en-US" sz="1200" dirty="0">
              <a:solidFill>
                <a:schemeClr val="accent1">
                  <a:lumMod val="75000"/>
                </a:schemeClr>
              </a:solidFill>
            </a:endParaRPr>
          </a:p>
          <a:p>
            <a:pPr marL="171450" lvl="1">
              <a:spcBef>
                <a:spcPts val="600"/>
              </a:spcBef>
            </a:pPr>
            <a:r>
              <a:rPr lang="zh-CN" altLang="en-US" sz="1200" dirty="0"/>
              <a:t>围绕业务范围进行开发</a:t>
            </a:r>
            <a:endParaRPr lang="en-US" sz="1200" dirty="0"/>
          </a:p>
          <a:p>
            <a:pPr marL="171450" lvl="1">
              <a:spcBef>
                <a:spcPts val="600"/>
              </a:spcBef>
            </a:pPr>
            <a:r>
              <a:rPr lang="zh-CN" altLang="en-US" sz="1200" dirty="0"/>
              <a:t>由自主团队进行开发</a:t>
            </a:r>
            <a:endParaRPr lang="en-US" altLang="zh-CN" sz="1200" dirty="0"/>
          </a:p>
          <a:p>
            <a:pPr marL="171450" lvl="1">
              <a:spcBef>
                <a:spcPts val="600"/>
              </a:spcBef>
            </a:pPr>
            <a:r>
              <a:rPr lang="zh-CN" altLang="en-US" sz="1200" dirty="0"/>
              <a:t>自行开发和部署</a:t>
            </a:r>
            <a:endParaRPr lang="en-US" altLang="zh-CN" sz="1200" dirty="0"/>
          </a:p>
          <a:p>
            <a:pPr marL="171450" lvl="1">
              <a:spcBef>
                <a:spcPts val="600"/>
              </a:spcBef>
            </a:pPr>
            <a:r>
              <a:rPr lang="zh-CN" altLang="en-US" sz="1200" dirty="0"/>
              <a:t>松耦合</a:t>
            </a:r>
            <a:endParaRPr lang="en-US" sz="1200" dirty="0"/>
          </a:p>
          <a:p>
            <a:pPr marL="171450" lvl="1">
              <a:spcBef>
                <a:spcPts val="600"/>
              </a:spcBef>
            </a:pPr>
            <a:r>
              <a:rPr lang="zh-CN" altLang="en-US" sz="1200" dirty="0"/>
              <a:t>技术独立</a:t>
            </a:r>
            <a:endParaRPr lang="en-US" sz="1200" dirty="0"/>
          </a:p>
        </p:txBody>
      </p:sp>
      <p:sp>
        <p:nvSpPr>
          <p:cNvPr id="7" name="Rectangle 10">
            <a:extLst>
              <a:ext uri="{FF2B5EF4-FFF2-40B4-BE49-F238E27FC236}">
                <a16:creationId xmlns:a16="http://schemas.microsoft.com/office/drawing/2014/main" id="{A57A3A8E-77A4-4AC1-8977-ACA25FED25AD}"/>
              </a:ext>
            </a:extLst>
          </p:cNvPr>
          <p:cNvSpPr/>
          <p:nvPr/>
        </p:nvSpPr>
        <p:spPr>
          <a:xfrm>
            <a:off x="2237051" y="2882589"/>
            <a:ext cx="4424521" cy="66233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8" name="Picture 11">
            <a:extLst>
              <a:ext uri="{FF2B5EF4-FFF2-40B4-BE49-F238E27FC236}">
                <a16:creationId xmlns:a16="http://schemas.microsoft.com/office/drawing/2014/main" id="{459838AD-50AD-4AD8-80F9-2A64DD37CA2E}"/>
              </a:ext>
            </a:extLst>
          </p:cNvPr>
          <p:cNvPicPr>
            <a:picLocks noChangeAspect="1"/>
          </p:cNvPicPr>
          <p:nvPr/>
        </p:nvPicPr>
        <p:blipFill>
          <a:blip r:embed="rId3"/>
          <a:stretch>
            <a:fillRect/>
          </a:stretch>
        </p:blipFill>
        <p:spPr>
          <a:xfrm>
            <a:off x="4280294" y="2056690"/>
            <a:ext cx="361583" cy="351133"/>
          </a:xfrm>
          <a:prstGeom prst="rect">
            <a:avLst/>
          </a:prstGeom>
        </p:spPr>
      </p:pic>
      <p:sp>
        <p:nvSpPr>
          <p:cNvPr id="9" name="Rectangle 13">
            <a:extLst>
              <a:ext uri="{FF2B5EF4-FFF2-40B4-BE49-F238E27FC236}">
                <a16:creationId xmlns:a16="http://schemas.microsoft.com/office/drawing/2014/main" id="{8CFA23DD-EE7E-474B-B80E-25744DDF8C13}"/>
              </a:ext>
            </a:extLst>
          </p:cNvPr>
          <p:cNvSpPr/>
          <p:nvPr/>
        </p:nvSpPr>
        <p:spPr>
          <a:xfrm>
            <a:off x="3395678" y="3025124"/>
            <a:ext cx="2101031" cy="37053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accent3">
                    <a:lumMod val="75000"/>
                  </a:schemeClr>
                </a:solidFill>
              </a:rPr>
              <a:t>Single Frontend Solution</a:t>
            </a:r>
            <a:endParaRPr lang="en-US" sz="1100" dirty="0">
              <a:solidFill>
                <a:schemeClr val="accent3">
                  <a:lumMod val="75000"/>
                </a:schemeClr>
              </a:solidFill>
            </a:endParaRPr>
          </a:p>
        </p:txBody>
      </p:sp>
      <p:cxnSp>
        <p:nvCxnSpPr>
          <p:cNvPr id="10" name="Straight Connector 17">
            <a:extLst>
              <a:ext uri="{FF2B5EF4-FFF2-40B4-BE49-F238E27FC236}">
                <a16:creationId xmlns:a16="http://schemas.microsoft.com/office/drawing/2014/main" id="{0A9E5257-1413-4E09-8A2C-0B74AE5150C2}"/>
              </a:ext>
            </a:extLst>
          </p:cNvPr>
          <p:cNvCxnSpPr>
            <a:cxnSpLocks/>
            <a:stCxn id="9" idx="0"/>
            <a:endCxn id="8" idx="2"/>
          </p:cNvCxnSpPr>
          <p:nvPr/>
        </p:nvCxnSpPr>
        <p:spPr>
          <a:xfrm flipV="1">
            <a:off x="4446194" y="2407823"/>
            <a:ext cx="14892" cy="617301"/>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35">
            <a:extLst>
              <a:ext uri="{FF2B5EF4-FFF2-40B4-BE49-F238E27FC236}">
                <a16:creationId xmlns:a16="http://schemas.microsoft.com/office/drawing/2014/main" id="{4968CB42-8DF3-462F-9E15-286B24F258F2}"/>
              </a:ext>
            </a:extLst>
          </p:cNvPr>
          <p:cNvPicPr>
            <a:picLocks noChangeAspect="1"/>
          </p:cNvPicPr>
          <p:nvPr/>
        </p:nvPicPr>
        <p:blipFill>
          <a:blip r:embed="rId4"/>
          <a:stretch>
            <a:fillRect/>
          </a:stretch>
        </p:blipFill>
        <p:spPr>
          <a:xfrm>
            <a:off x="3262316" y="4509387"/>
            <a:ext cx="225392" cy="221164"/>
          </a:xfrm>
          <a:prstGeom prst="rect">
            <a:avLst/>
          </a:prstGeom>
        </p:spPr>
      </p:pic>
      <p:pic>
        <p:nvPicPr>
          <p:cNvPr id="12" name="Picture 49">
            <a:extLst>
              <a:ext uri="{FF2B5EF4-FFF2-40B4-BE49-F238E27FC236}">
                <a16:creationId xmlns:a16="http://schemas.microsoft.com/office/drawing/2014/main" id="{643DFE74-4C18-4653-B144-43B74B4AB287}"/>
              </a:ext>
            </a:extLst>
          </p:cNvPr>
          <p:cNvPicPr>
            <a:picLocks noChangeAspect="1"/>
          </p:cNvPicPr>
          <p:nvPr/>
        </p:nvPicPr>
        <p:blipFill>
          <a:blip r:embed="rId5"/>
          <a:stretch>
            <a:fillRect/>
          </a:stretch>
        </p:blipFill>
        <p:spPr>
          <a:xfrm>
            <a:off x="5307615" y="3213754"/>
            <a:ext cx="344475" cy="267598"/>
          </a:xfrm>
          <a:prstGeom prst="rect">
            <a:avLst/>
          </a:prstGeom>
        </p:spPr>
      </p:pic>
      <p:cxnSp>
        <p:nvCxnSpPr>
          <p:cNvPr id="13" name="Straight Connector 61">
            <a:extLst>
              <a:ext uri="{FF2B5EF4-FFF2-40B4-BE49-F238E27FC236}">
                <a16:creationId xmlns:a16="http://schemas.microsoft.com/office/drawing/2014/main" id="{924F6543-90FB-4B1A-97F7-A2E89E9BB709}"/>
              </a:ext>
            </a:extLst>
          </p:cNvPr>
          <p:cNvCxnSpPr>
            <a:cxnSpLocks/>
          </p:cNvCxnSpPr>
          <p:nvPr/>
        </p:nvCxnSpPr>
        <p:spPr>
          <a:xfrm>
            <a:off x="7176783" y="4019685"/>
            <a:ext cx="0" cy="1571672"/>
          </a:xfrm>
          <a:prstGeom prst="line">
            <a:avLst/>
          </a:prstGeom>
          <a:ln w="1905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4" name="Rectangle 64">
            <a:extLst>
              <a:ext uri="{FF2B5EF4-FFF2-40B4-BE49-F238E27FC236}">
                <a16:creationId xmlns:a16="http://schemas.microsoft.com/office/drawing/2014/main" id="{36BBD9A0-1CE1-4ADB-95AF-EDDB2AB4C710}"/>
              </a:ext>
            </a:extLst>
          </p:cNvPr>
          <p:cNvSpPr/>
          <p:nvPr/>
        </p:nvSpPr>
        <p:spPr>
          <a:xfrm>
            <a:off x="7170934" y="2462519"/>
            <a:ext cx="2953766" cy="136762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zh-CN" altLang="en-US" sz="1200" dirty="0">
                <a:solidFill>
                  <a:schemeClr val="accent3">
                    <a:lumMod val="75000"/>
                  </a:schemeClr>
                </a:solidFill>
              </a:rPr>
              <a:t>前端</a:t>
            </a:r>
            <a:endParaRPr lang="en-US" sz="1200" dirty="0">
              <a:solidFill>
                <a:schemeClr val="accent3">
                  <a:lumMod val="75000"/>
                </a:schemeClr>
              </a:solidFill>
            </a:endParaRPr>
          </a:p>
          <a:p>
            <a:pPr marL="171450">
              <a:spcBef>
                <a:spcPts val="600"/>
              </a:spcBef>
            </a:pPr>
            <a:r>
              <a:rPr lang="zh-CN" altLang="en-US" sz="1200" dirty="0">
                <a:solidFill>
                  <a:schemeClr val="tx1"/>
                </a:solidFill>
              </a:rPr>
              <a:t>单体架构</a:t>
            </a:r>
            <a:endParaRPr lang="en-US" altLang="zh-CN" sz="1200" dirty="0">
              <a:solidFill>
                <a:schemeClr val="tx1"/>
              </a:solidFill>
            </a:endParaRPr>
          </a:p>
          <a:p>
            <a:pPr marL="171450">
              <a:spcBef>
                <a:spcPts val="600"/>
              </a:spcBef>
            </a:pPr>
            <a:r>
              <a:rPr lang="zh-CN" altLang="en-US" sz="1200" dirty="0">
                <a:solidFill>
                  <a:schemeClr val="tx1"/>
                </a:solidFill>
              </a:rPr>
              <a:t>集成且一致的用户体验</a:t>
            </a:r>
            <a:endParaRPr lang="en-US" altLang="zh-CN" sz="1200" dirty="0">
              <a:solidFill>
                <a:schemeClr val="tx1"/>
              </a:solidFill>
            </a:endParaRPr>
          </a:p>
          <a:p>
            <a:pPr marL="171450">
              <a:spcBef>
                <a:spcPts val="600"/>
              </a:spcBef>
            </a:pPr>
            <a:r>
              <a:rPr lang="zh-CN" altLang="en-US" sz="1200" dirty="0">
                <a:solidFill>
                  <a:schemeClr val="tx1"/>
                </a:solidFill>
              </a:rPr>
              <a:t>由一个团队开发</a:t>
            </a:r>
            <a:endParaRPr lang="en-US" altLang="zh-CN" sz="1200" dirty="0">
              <a:solidFill>
                <a:schemeClr val="tx1"/>
              </a:solidFill>
            </a:endParaRPr>
          </a:p>
          <a:p>
            <a:pPr marL="171450">
              <a:spcBef>
                <a:spcPts val="600"/>
              </a:spcBef>
            </a:pPr>
            <a:r>
              <a:rPr lang="zh-CN" altLang="en-US" sz="1200" dirty="0">
                <a:solidFill>
                  <a:schemeClr val="tx1"/>
                </a:solidFill>
              </a:rPr>
              <a:t>大版本进行部署</a:t>
            </a:r>
            <a:endParaRPr lang="en-US" sz="1200" dirty="0">
              <a:solidFill>
                <a:schemeClr val="tx1"/>
              </a:solidFill>
            </a:endParaRPr>
          </a:p>
        </p:txBody>
      </p:sp>
      <p:cxnSp>
        <p:nvCxnSpPr>
          <p:cNvPr id="15" name="Straight Connector 66">
            <a:extLst>
              <a:ext uri="{FF2B5EF4-FFF2-40B4-BE49-F238E27FC236}">
                <a16:creationId xmlns:a16="http://schemas.microsoft.com/office/drawing/2014/main" id="{0F8CD634-B229-4B47-91AF-F9D09B5BE8AA}"/>
              </a:ext>
            </a:extLst>
          </p:cNvPr>
          <p:cNvCxnSpPr>
            <a:cxnSpLocks/>
          </p:cNvCxnSpPr>
          <p:nvPr/>
        </p:nvCxnSpPr>
        <p:spPr>
          <a:xfrm flipH="1">
            <a:off x="7183199" y="2462519"/>
            <a:ext cx="3206" cy="1367625"/>
          </a:xfrm>
          <a:prstGeom prst="line">
            <a:avLst/>
          </a:prstGeom>
          <a:ln w="19050">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73">
            <a:extLst>
              <a:ext uri="{FF2B5EF4-FFF2-40B4-BE49-F238E27FC236}">
                <a16:creationId xmlns:a16="http://schemas.microsoft.com/office/drawing/2014/main" id="{83257323-E8D7-4693-A3C6-329473344A89}"/>
              </a:ext>
            </a:extLst>
          </p:cNvPr>
          <p:cNvCxnSpPr>
            <a:cxnSpLocks/>
            <a:stCxn id="5" idx="0"/>
            <a:endCxn id="9" idx="2"/>
          </p:cNvCxnSpPr>
          <p:nvPr/>
        </p:nvCxnSpPr>
        <p:spPr>
          <a:xfrm rot="5400000" flipH="1" flipV="1">
            <a:off x="3257772" y="3095860"/>
            <a:ext cx="888624" cy="1488219"/>
          </a:xfrm>
          <a:prstGeom prst="bentConnector3">
            <a:avLst>
              <a:gd name="adj1" fmla="val 5000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91">
            <a:extLst>
              <a:ext uri="{FF2B5EF4-FFF2-40B4-BE49-F238E27FC236}">
                <a16:creationId xmlns:a16="http://schemas.microsoft.com/office/drawing/2014/main" id="{200AA7AE-A7EE-46CA-9F2F-B90416C2DBAD}"/>
              </a:ext>
            </a:extLst>
          </p:cNvPr>
          <p:cNvSpPr/>
          <p:nvPr/>
        </p:nvSpPr>
        <p:spPr>
          <a:xfrm>
            <a:off x="3971971" y="4284281"/>
            <a:ext cx="940496" cy="39479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accent1">
                    <a:lumMod val="75000"/>
                  </a:schemeClr>
                </a:solidFill>
              </a:rPr>
              <a:t>Service B</a:t>
            </a:r>
            <a:endParaRPr lang="en-US" sz="1100" dirty="0">
              <a:solidFill>
                <a:schemeClr val="accent1">
                  <a:lumMod val="75000"/>
                </a:schemeClr>
              </a:solidFill>
            </a:endParaRPr>
          </a:p>
        </p:txBody>
      </p:sp>
      <p:pic>
        <p:nvPicPr>
          <p:cNvPr id="18" name="Picture 92">
            <a:extLst>
              <a:ext uri="{FF2B5EF4-FFF2-40B4-BE49-F238E27FC236}">
                <a16:creationId xmlns:a16="http://schemas.microsoft.com/office/drawing/2014/main" id="{E56B05D4-2359-43F7-B9F4-D860DBE978CC}"/>
              </a:ext>
            </a:extLst>
          </p:cNvPr>
          <p:cNvPicPr>
            <a:picLocks noChangeAspect="1"/>
          </p:cNvPicPr>
          <p:nvPr/>
        </p:nvPicPr>
        <p:blipFill>
          <a:blip r:embed="rId4"/>
          <a:stretch>
            <a:fillRect/>
          </a:stretch>
        </p:blipFill>
        <p:spPr>
          <a:xfrm>
            <a:off x="4746560" y="4512256"/>
            <a:ext cx="225392" cy="221164"/>
          </a:xfrm>
          <a:prstGeom prst="rect">
            <a:avLst/>
          </a:prstGeom>
        </p:spPr>
      </p:pic>
      <p:sp>
        <p:nvSpPr>
          <p:cNvPr id="19" name="Rectangle 93">
            <a:extLst>
              <a:ext uri="{FF2B5EF4-FFF2-40B4-BE49-F238E27FC236}">
                <a16:creationId xmlns:a16="http://schemas.microsoft.com/office/drawing/2014/main" id="{3EE7FB4D-1536-479B-B9EE-DAA80DD146F5}"/>
              </a:ext>
            </a:extLst>
          </p:cNvPr>
          <p:cNvSpPr/>
          <p:nvPr/>
        </p:nvSpPr>
        <p:spPr>
          <a:xfrm>
            <a:off x="5421829" y="4281412"/>
            <a:ext cx="940496" cy="39479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accent1">
                    <a:lumMod val="75000"/>
                  </a:schemeClr>
                </a:solidFill>
              </a:rPr>
              <a:t>Service C</a:t>
            </a:r>
            <a:endParaRPr lang="en-US" sz="1100" dirty="0">
              <a:solidFill>
                <a:schemeClr val="accent1">
                  <a:lumMod val="75000"/>
                </a:schemeClr>
              </a:solidFill>
            </a:endParaRPr>
          </a:p>
        </p:txBody>
      </p:sp>
      <p:pic>
        <p:nvPicPr>
          <p:cNvPr id="20" name="Picture 94">
            <a:extLst>
              <a:ext uri="{FF2B5EF4-FFF2-40B4-BE49-F238E27FC236}">
                <a16:creationId xmlns:a16="http://schemas.microsoft.com/office/drawing/2014/main" id="{838F6509-80D0-443C-A768-8E15244370FE}"/>
              </a:ext>
            </a:extLst>
          </p:cNvPr>
          <p:cNvPicPr>
            <a:picLocks noChangeAspect="1"/>
          </p:cNvPicPr>
          <p:nvPr/>
        </p:nvPicPr>
        <p:blipFill>
          <a:blip r:embed="rId4"/>
          <a:stretch>
            <a:fillRect/>
          </a:stretch>
        </p:blipFill>
        <p:spPr>
          <a:xfrm>
            <a:off x="6196418" y="4509387"/>
            <a:ext cx="225392" cy="221164"/>
          </a:xfrm>
          <a:prstGeom prst="rect">
            <a:avLst/>
          </a:prstGeom>
        </p:spPr>
      </p:pic>
      <p:sp>
        <p:nvSpPr>
          <p:cNvPr id="21" name="Rectangle 95">
            <a:extLst>
              <a:ext uri="{FF2B5EF4-FFF2-40B4-BE49-F238E27FC236}">
                <a16:creationId xmlns:a16="http://schemas.microsoft.com/office/drawing/2014/main" id="{255611EA-16D1-4371-A2C2-149C7DA776C6}"/>
              </a:ext>
            </a:extLst>
          </p:cNvPr>
          <p:cNvSpPr/>
          <p:nvPr/>
        </p:nvSpPr>
        <p:spPr>
          <a:xfrm>
            <a:off x="3262316" y="4958526"/>
            <a:ext cx="940496" cy="39479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bg1"/>
                </a:solidFill>
              </a:rPr>
              <a:t>Service X</a:t>
            </a:r>
            <a:endParaRPr lang="en-US" sz="1100" dirty="0">
              <a:solidFill>
                <a:schemeClr val="bg1"/>
              </a:solidFill>
            </a:endParaRPr>
          </a:p>
        </p:txBody>
      </p:sp>
      <p:pic>
        <p:nvPicPr>
          <p:cNvPr id="22" name="Picture 96">
            <a:extLst>
              <a:ext uri="{FF2B5EF4-FFF2-40B4-BE49-F238E27FC236}">
                <a16:creationId xmlns:a16="http://schemas.microsoft.com/office/drawing/2014/main" id="{F0DF46CB-AA4A-4239-8043-955668038081}"/>
              </a:ext>
            </a:extLst>
          </p:cNvPr>
          <p:cNvPicPr>
            <a:picLocks noChangeAspect="1"/>
          </p:cNvPicPr>
          <p:nvPr/>
        </p:nvPicPr>
        <p:blipFill>
          <a:blip r:embed="rId4"/>
          <a:stretch>
            <a:fillRect/>
          </a:stretch>
        </p:blipFill>
        <p:spPr>
          <a:xfrm>
            <a:off x="4036905" y="5186501"/>
            <a:ext cx="225392" cy="221164"/>
          </a:xfrm>
          <a:prstGeom prst="rect">
            <a:avLst/>
          </a:prstGeom>
        </p:spPr>
      </p:pic>
      <p:sp>
        <p:nvSpPr>
          <p:cNvPr id="23" name="Rectangle 99">
            <a:extLst>
              <a:ext uri="{FF2B5EF4-FFF2-40B4-BE49-F238E27FC236}">
                <a16:creationId xmlns:a16="http://schemas.microsoft.com/office/drawing/2014/main" id="{A7F771DE-26EB-4712-8FC3-C3CFF72942AB}"/>
              </a:ext>
            </a:extLst>
          </p:cNvPr>
          <p:cNvSpPr/>
          <p:nvPr/>
        </p:nvSpPr>
        <p:spPr>
          <a:xfrm>
            <a:off x="5154015" y="4953406"/>
            <a:ext cx="940496" cy="39479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bg1"/>
                </a:solidFill>
              </a:rPr>
              <a:t>Service Y</a:t>
            </a:r>
            <a:endParaRPr lang="en-US" sz="1100" dirty="0">
              <a:solidFill>
                <a:schemeClr val="bg1"/>
              </a:solidFill>
            </a:endParaRPr>
          </a:p>
        </p:txBody>
      </p:sp>
      <p:pic>
        <p:nvPicPr>
          <p:cNvPr id="24" name="Picture 100">
            <a:extLst>
              <a:ext uri="{FF2B5EF4-FFF2-40B4-BE49-F238E27FC236}">
                <a16:creationId xmlns:a16="http://schemas.microsoft.com/office/drawing/2014/main" id="{B133F4D9-A28B-4368-90D3-86A42647D23A}"/>
              </a:ext>
            </a:extLst>
          </p:cNvPr>
          <p:cNvPicPr>
            <a:picLocks noChangeAspect="1"/>
          </p:cNvPicPr>
          <p:nvPr/>
        </p:nvPicPr>
        <p:blipFill>
          <a:blip r:embed="rId4"/>
          <a:stretch>
            <a:fillRect/>
          </a:stretch>
        </p:blipFill>
        <p:spPr>
          <a:xfrm>
            <a:off x="5941976" y="5175845"/>
            <a:ext cx="225392" cy="221164"/>
          </a:xfrm>
          <a:prstGeom prst="rect">
            <a:avLst/>
          </a:prstGeom>
        </p:spPr>
      </p:pic>
      <p:cxnSp>
        <p:nvCxnSpPr>
          <p:cNvPr id="25" name="Straight Connector 101">
            <a:extLst>
              <a:ext uri="{FF2B5EF4-FFF2-40B4-BE49-F238E27FC236}">
                <a16:creationId xmlns:a16="http://schemas.microsoft.com/office/drawing/2014/main" id="{73045EAF-49F4-459B-A8AA-4A1A87D85FA6}"/>
              </a:ext>
            </a:extLst>
          </p:cNvPr>
          <p:cNvCxnSpPr>
            <a:cxnSpLocks/>
            <a:stCxn id="23" idx="0"/>
            <a:endCxn id="19" idx="2"/>
          </p:cNvCxnSpPr>
          <p:nvPr/>
        </p:nvCxnSpPr>
        <p:spPr>
          <a:xfrm flipV="1">
            <a:off x="5624263" y="4676203"/>
            <a:ext cx="267814" cy="27720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104">
            <a:extLst>
              <a:ext uri="{FF2B5EF4-FFF2-40B4-BE49-F238E27FC236}">
                <a16:creationId xmlns:a16="http://schemas.microsoft.com/office/drawing/2014/main" id="{720D8F6C-C787-47D7-B786-3BD7EBB0561A}"/>
              </a:ext>
            </a:extLst>
          </p:cNvPr>
          <p:cNvCxnSpPr>
            <a:cxnSpLocks/>
            <a:stCxn id="21" idx="3"/>
            <a:endCxn id="23" idx="1"/>
          </p:cNvCxnSpPr>
          <p:nvPr/>
        </p:nvCxnSpPr>
        <p:spPr>
          <a:xfrm flipV="1">
            <a:off x="4202812" y="5150802"/>
            <a:ext cx="951203" cy="512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107">
            <a:extLst>
              <a:ext uri="{FF2B5EF4-FFF2-40B4-BE49-F238E27FC236}">
                <a16:creationId xmlns:a16="http://schemas.microsoft.com/office/drawing/2014/main" id="{B6F12EE4-3A1C-4A0F-A0CB-8266BC1FFE41}"/>
              </a:ext>
            </a:extLst>
          </p:cNvPr>
          <p:cNvCxnSpPr>
            <a:cxnSpLocks/>
            <a:stCxn id="21" idx="0"/>
            <a:endCxn id="17" idx="2"/>
          </p:cNvCxnSpPr>
          <p:nvPr/>
        </p:nvCxnSpPr>
        <p:spPr>
          <a:xfrm flipV="1">
            <a:off x="3732564" y="4679072"/>
            <a:ext cx="709655" cy="279454"/>
          </a:xfrm>
          <a:prstGeom prst="straightConnector1">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107">
            <a:extLst>
              <a:ext uri="{FF2B5EF4-FFF2-40B4-BE49-F238E27FC236}">
                <a16:creationId xmlns:a16="http://schemas.microsoft.com/office/drawing/2014/main" id="{E2FA3BEB-B99E-423C-96CF-4F912B938865}"/>
              </a:ext>
            </a:extLst>
          </p:cNvPr>
          <p:cNvCxnSpPr>
            <a:cxnSpLocks/>
            <a:stCxn id="23" idx="1"/>
            <a:endCxn id="17" idx="2"/>
          </p:cNvCxnSpPr>
          <p:nvPr/>
        </p:nvCxnSpPr>
        <p:spPr>
          <a:xfrm flipH="1" flipV="1">
            <a:off x="4442219" y="4679072"/>
            <a:ext cx="711796" cy="471730"/>
          </a:xfrm>
          <a:prstGeom prst="straightConnector1">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107">
            <a:extLst>
              <a:ext uri="{FF2B5EF4-FFF2-40B4-BE49-F238E27FC236}">
                <a16:creationId xmlns:a16="http://schemas.microsoft.com/office/drawing/2014/main" id="{E87DDEE2-65A7-4AED-BAF6-24AFA5E3B1B0}"/>
              </a:ext>
            </a:extLst>
          </p:cNvPr>
          <p:cNvCxnSpPr>
            <a:cxnSpLocks/>
            <a:stCxn id="21" idx="0"/>
            <a:endCxn id="5" idx="2"/>
          </p:cNvCxnSpPr>
          <p:nvPr/>
        </p:nvCxnSpPr>
        <p:spPr>
          <a:xfrm flipH="1" flipV="1">
            <a:off x="2957975" y="4679072"/>
            <a:ext cx="774589" cy="279454"/>
          </a:xfrm>
          <a:prstGeom prst="straightConnector1">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73">
            <a:extLst>
              <a:ext uri="{FF2B5EF4-FFF2-40B4-BE49-F238E27FC236}">
                <a16:creationId xmlns:a16="http://schemas.microsoft.com/office/drawing/2014/main" id="{088AC873-1441-4FFD-A285-C3BD49937643}"/>
              </a:ext>
            </a:extLst>
          </p:cNvPr>
          <p:cNvCxnSpPr>
            <a:cxnSpLocks/>
            <a:stCxn id="17" idx="0"/>
            <a:endCxn id="9" idx="2"/>
          </p:cNvCxnSpPr>
          <p:nvPr/>
        </p:nvCxnSpPr>
        <p:spPr>
          <a:xfrm rot="5400000" flipH="1" flipV="1">
            <a:off x="3999894" y="3837982"/>
            <a:ext cx="888624" cy="3975"/>
          </a:xfrm>
          <a:prstGeom prst="bentConnector3">
            <a:avLst>
              <a:gd name="adj1" fmla="val 5000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73">
            <a:extLst>
              <a:ext uri="{FF2B5EF4-FFF2-40B4-BE49-F238E27FC236}">
                <a16:creationId xmlns:a16="http://schemas.microsoft.com/office/drawing/2014/main" id="{BE6199F0-591F-44D9-AE0D-366665D6B9D1}"/>
              </a:ext>
            </a:extLst>
          </p:cNvPr>
          <p:cNvCxnSpPr>
            <a:cxnSpLocks/>
            <a:stCxn id="19" idx="0"/>
            <a:endCxn id="9" idx="2"/>
          </p:cNvCxnSpPr>
          <p:nvPr/>
        </p:nvCxnSpPr>
        <p:spPr>
          <a:xfrm rot="16200000" flipV="1">
            <a:off x="4726259" y="3115593"/>
            <a:ext cx="885755" cy="1445883"/>
          </a:xfrm>
          <a:prstGeom prst="bentConnector3">
            <a:avLst>
              <a:gd name="adj1" fmla="val 5000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1935" y="416793"/>
            <a:ext cx="10599767" cy="977900"/>
          </a:xfrm>
        </p:spPr>
        <p:txBody>
          <a:bodyPr/>
          <a:lstStyle/>
          <a:p>
            <a:r>
              <a:rPr lang="zh-CN" altLang="en-US" dirty="0"/>
              <a:t>微前端架构</a:t>
            </a:r>
            <a:endParaRPr lang="en-US" dirty="0"/>
          </a:p>
        </p:txBody>
      </p:sp>
      <p:sp>
        <p:nvSpPr>
          <p:cNvPr id="4" name="Rectangle 3">
            <a:extLst>
              <a:ext uri="{FF2B5EF4-FFF2-40B4-BE49-F238E27FC236}">
                <a16:creationId xmlns:a16="http://schemas.microsoft.com/office/drawing/2014/main" id="{8EEF251F-E3FD-49F5-BDB8-C55A0C6ADA57}"/>
              </a:ext>
            </a:extLst>
          </p:cNvPr>
          <p:cNvSpPr/>
          <p:nvPr/>
        </p:nvSpPr>
        <p:spPr>
          <a:xfrm>
            <a:off x="776751" y="4856517"/>
            <a:ext cx="7391400" cy="9779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400" dirty="0">
              <a:solidFill>
                <a:schemeClr val="accent6">
                  <a:lumMod val="75000"/>
                </a:schemeClr>
              </a:solidFill>
            </a:endParaRPr>
          </a:p>
        </p:txBody>
      </p:sp>
      <p:sp>
        <p:nvSpPr>
          <p:cNvPr id="5" name="Rectangle 4">
            <a:extLst>
              <a:ext uri="{FF2B5EF4-FFF2-40B4-BE49-F238E27FC236}">
                <a16:creationId xmlns:a16="http://schemas.microsoft.com/office/drawing/2014/main" id="{9DD90FFE-8DD6-434D-9CA0-EC274FFE5B27}"/>
              </a:ext>
            </a:extLst>
          </p:cNvPr>
          <p:cNvSpPr/>
          <p:nvPr/>
        </p:nvSpPr>
        <p:spPr>
          <a:xfrm>
            <a:off x="1550463" y="5084015"/>
            <a:ext cx="1253995" cy="5263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Service A</a:t>
            </a:r>
          </a:p>
        </p:txBody>
      </p:sp>
      <p:sp>
        <p:nvSpPr>
          <p:cNvPr id="11" name="Rectangle 10">
            <a:extLst>
              <a:ext uri="{FF2B5EF4-FFF2-40B4-BE49-F238E27FC236}">
                <a16:creationId xmlns:a16="http://schemas.microsoft.com/office/drawing/2014/main" id="{1672B2BA-EA37-44F2-AE03-7DDF4FE368D1}"/>
              </a:ext>
            </a:extLst>
          </p:cNvPr>
          <p:cNvSpPr/>
          <p:nvPr/>
        </p:nvSpPr>
        <p:spPr>
          <a:xfrm>
            <a:off x="776751" y="2311180"/>
            <a:ext cx="7391400" cy="194654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133" dirty="0">
                <a:solidFill>
                  <a:schemeClr val="accent3">
                    <a:lumMod val="75000"/>
                  </a:schemeClr>
                </a:solidFill>
              </a:rPr>
              <a:t>Distributed Web Application</a:t>
            </a:r>
          </a:p>
        </p:txBody>
      </p:sp>
      <p:cxnSp>
        <p:nvCxnSpPr>
          <p:cNvPr id="18" name="Straight Connector 17">
            <a:extLst>
              <a:ext uri="{FF2B5EF4-FFF2-40B4-BE49-F238E27FC236}">
                <a16:creationId xmlns:a16="http://schemas.microsoft.com/office/drawing/2014/main" id="{65FBED8C-78AF-4DD4-AFB4-A10561510C31}"/>
              </a:ext>
            </a:extLst>
          </p:cNvPr>
          <p:cNvCxnSpPr>
            <a:cxnSpLocks/>
            <a:stCxn id="5" idx="0"/>
            <a:endCxn id="37" idx="2"/>
          </p:cNvCxnSpPr>
          <p:nvPr/>
        </p:nvCxnSpPr>
        <p:spPr>
          <a:xfrm flipV="1">
            <a:off x="2177460" y="4013444"/>
            <a:ext cx="0" cy="1070571"/>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DBD59781-44AB-4A09-872C-0D40E79B83C7}"/>
              </a:ext>
            </a:extLst>
          </p:cNvPr>
          <p:cNvPicPr>
            <a:picLocks noChangeAspect="1"/>
          </p:cNvPicPr>
          <p:nvPr/>
        </p:nvPicPr>
        <p:blipFill>
          <a:blip r:embed="rId3"/>
          <a:stretch>
            <a:fillRect/>
          </a:stretch>
        </p:blipFill>
        <p:spPr>
          <a:xfrm>
            <a:off x="2583248" y="5384156"/>
            <a:ext cx="300523" cy="294885"/>
          </a:xfrm>
          <a:prstGeom prst="rect">
            <a:avLst/>
          </a:prstGeom>
        </p:spPr>
      </p:pic>
      <p:sp>
        <p:nvSpPr>
          <p:cNvPr id="92" name="Rectangle 91">
            <a:extLst>
              <a:ext uri="{FF2B5EF4-FFF2-40B4-BE49-F238E27FC236}">
                <a16:creationId xmlns:a16="http://schemas.microsoft.com/office/drawing/2014/main" id="{853CCF9A-990C-45BF-A5F7-F132D93A0242}"/>
              </a:ext>
            </a:extLst>
          </p:cNvPr>
          <p:cNvSpPr/>
          <p:nvPr/>
        </p:nvSpPr>
        <p:spPr>
          <a:xfrm>
            <a:off x="3082269" y="5086194"/>
            <a:ext cx="1253995" cy="5263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Service B</a:t>
            </a:r>
          </a:p>
        </p:txBody>
      </p:sp>
      <p:pic>
        <p:nvPicPr>
          <p:cNvPr id="93" name="Picture 92">
            <a:extLst>
              <a:ext uri="{FF2B5EF4-FFF2-40B4-BE49-F238E27FC236}">
                <a16:creationId xmlns:a16="http://schemas.microsoft.com/office/drawing/2014/main" id="{EF257A90-463A-473D-8C15-B87285837436}"/>
              </a:ext>
            </a:extLst>
          </p:cNvPr>
          <p:cNvPicPr>
            <a:picLocks noChangeAspect="1"/>
          </p:cNvPicPr>
          <p:nvPr/>
        </p:nvPicPr>
        <p:blipFill>
          <a:blip r:embed="rId3"/>
          <a:stretch>
            <a:fillRect/>
          </a:stretch>
        </p:blipFill>
        <p:spPr>
          <a:xfrm>
            <a:off x="4115055" y="5390160"/>
            <a:ext cx="300523" cy="294885"/>
          </a:xfrm>
          <a:prstGeom prst="rect">
            <a:avLst/>
          </a:prstGeom>
        </p:spPr>
      </p:pic>
      <p:sp>
        <p:nvSpPr>
          <p:cNvPr id="94" name="Rectangle 93">
            <a:extLst>
              <a:ext uri="{FF2B5EF4-FFF2-40B4-BE49-F238E27FC236}">
                <a16:creationId xmlns:a16="http://schemas.microsoft.com/office/drawing/2014/main" id="{011EF4C9-4B17-46F0-9D27-7AFB1B26B9DA}"/>
              </a:ext>
            </a:extLst>
          </p:cNvPr>
          <p:cNvSpPr/>
          <p:nvPr/>
        </p:nvSpPr>
        <p:spPr>
          <a:xfrm>
            <a:off x="4607948" y="5082369"/>
            <a:ext cx="1253995" cy="5263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Service C</a:t>
            </a:r>
          </a:p>
        </p:txBody>
      </p:sp>
      <p:pic>
        <p:nvPicPr>
          <p:cNvPr id="95" name="Picture 94">
            <a:extLst>
              <a:ext uri="{FF2B5EF4-FFF2-40B4-BE49-F238E27FC236}">
                <a16:creationId xmlns:a16="http://schemas.microsoft.com/office/drawing/2014/main" id="{F818869E-C006-4A21-A11A-59BC16134D8E}"/>
              </a:ext>
            </a:extLst>
          </p:cNvPr>
          <p:cNvPicPr>
            <a:picLocks noChangeAspect="1"/>
          </p:cNvPicPr>
          <p:nvPr/>
        </p:nvPicPr>
        <p:blipFill>
          <a:blip r:embed="rId3"/>
          <a:stretch>
            <a:fillRect/>
          </a:stretch>
        </p:blipFill>
        <p:spPr>
          <a:xfrm>
            <a:off x="5640733" y="5386335"/>
            <a:ext cx="300523" cy="294885"/>
          </a:xfrm>
          <a:prstGeom prst="rect">
            <a:avLst/>
          </a:prstGeom>
        </p:spPr>
      </p:pic>
      <p:sp>
        <p:nvSpPr>
          <p:cNvPr id="37" name="Rectangle 36">
            <a:extLst>
              <a:ext uri="{FF2B5EF4-FFF2-40B4-BE49-F238E27FC236}">
                <a16:creationId xmlns:a16="http://schemas.microsoft.com/office/drawing/2014/main" id="{309ADF3D-B1AE-4D7A-8DFB-BFE41506B038}"/>
              </a:ext>
            </a:extLst>
          </p:cNvPr>
          <p:cNvSpPr/>
          <p:nvPr/>
        </p:nvSpPr>
        <p:spPr>
          <a:xfrm>
            <a:off x="1550463" y="2944276"/>
            <a:ext cx="1253995" cy="1069169"/>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Frontend A</a:t>
            </a:r>
          </a:p>
        </p:txBody>
      </p:sp>
      <p:sp>
        <p:nvSpPr>
          <p:cNvPr id="43" name="Rectangle 42">
            <a:extLst>
              <a:ext uri="{FF2B5EF4-FFF2-40B4-BE49-F238E27FC236}">
                <a16:creationId xmlns:a16="http://schemas.microsoft.com/office/drawing/2014/main" id="{2E5D426D-7B9D-47DF-B30E-81DEA885EC15}"/>
              </a:ext>
            </a:extLst>
          </p:cNvPr>
          <p:cNvSpPr/>
          <p:nvPr/>
        </p:nvSpPr>
        <p:spPr>
          <a:xfrm>
            <a:off x="3079205" y="2942475"/>
            <a:ext cx="1253995" cy="1073149"/>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Frontend B</a:t>
            </a:r>
          </a:p>
        </p:txBody>
      </p:sp>
      <p:sp>
        <p:nvSpPr>
          <p:cNvPr id="44" name="Rectangle 43">
            <a:extLst>
              <a:ext uri="{FF2B5EF4-FFF2-40B4-BE49-F238E27FC236}">
                <a16:creationId xmlns:a16="http://schemas.microsoft.com/office/drawing/2014/main" id="{333CB3F9-6784-4699-AD4F-35C3E07A3BF6}"/>
              </a:ext>
            </a:extLst>
          </p:cNvPr>
          <p:cNvSpPr/>
          <p:nvPr/>
        </p:nvSpPr>
        <p:spPr>
          <a:xfrm>
            <a:off x="4607948" y="2942473"/>
            <a:ext cx="1253995" cy="1073152"/>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Frontend C</a:t>
            </a:r>
          </a:p>
        </p:txBody>
      </p:sp>
      <p:cxnSp>
        <p:nvCxnSpPr>
          <p:cNvPr id="46" name="Straight Connector 45">
            <a:extLst>
              <a:ext uri="{FF2B5EF4-FFF2-40B4-BE49-F238E27FC236}">
                <a16:creationId xmlns:a16="http://schemas.microsoft.com/office/drawing/2014/main" id="{5E6B9C28-251F-499E-A36C-2BE7A1E9E7CC}"/>
              </a:ext>
            </a:extLst>
          </p:cNvPr>
          <p:cNvCxnSpPr>
            <a:cxnSpLocks/>
            <a:stCxn id="92" idx="0"/>
            <a:endCxn id="43" idx="2"/>
          </p:cNvCxnSpPr>
          <p:nvPr/>
        </p:nvCxnSpPr>
        <p:spPr>
          <a:xfrm flipH="1" flipV="1">
            <a:off x="3706203" y="4015625"/>
            <a:ext cx="3064" cy="107056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30669AD-34E8-4C2B-9976-2092FDBECD4A}"/>
              </a:ext>
            </a:extLst>
          </p:cNvPr>
          <p:cNvCxnSpPr>
            <a:cxnSpLocks/>
            <a:stCxn id="94" idx="0"/>
            <a:endCxn id="44" idx="2"/>
          </p:cNvCxnSpPr>
          <p:nvPr/>
        </p:nvCxnSpPr>
        <p:spPr>
          <a:xfrm flipV="1">
            <a:off x="5234945" y="4015626"/>
            <a:ext cx="0" cy="106674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324D5E06-3F10-4951-9FD0-9FC97D9C6C30}"/>
              </a:ext>
            </a:extLst>
          </p:cNvPr>
          <p:cNvSpPr/>
          <p:nvPr/>
        </p:nvSpPr>
        <p:spPr>
          <a:xfrm>
            <a:off x="6111739" y="5080190"/>
            <a:ext cx="1253995" cy="5263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Service D</a:t>
            </a:r>
          </a:p>
        </p:txBody>
      </p:sp>
      <p:pic>
        <p:nvPicPr>
          <p:cNvPr id="60" name="Picture 59">
            <a:extLst>
              <a:ext uri="{FF2B5EF4-FFF2-40B4-BE49-F238E27FC236}">
                <a16:creationId xmlns:a16="http://schemas.microsoft.com/office/drawing/2014/main" id="{40287CEB-0D9A-4363-80F9-019BF4DA988A}"/>
              </a:ext>
            </a:extLst>
          </p:cNvPr>
          <p:cNvPicPr>
            <a:picLocks noChangeAspect="1"/>
          </p:cNvPicPr>
          <p:nvPr/>
        </p:nvPicPr>
        <p:blipFill>
          <a:blip r:embed="rId3"/>
          <a:stretch>
            <a:fillRect/>
          </a:stretch>
        </p:blipFill>
        <p:spPr>
          <a:xfrm>
            <a:off x="7144524" y="5384156"/>
            <a:ext cx="300523" cy="294885"/>
          </a:xfrm>
          <a:prstGeom prst="rect">
            <a:avLst/>
          </a:prstGeom>
        </p:spPr>
      </p:pic>
      <p:sp>
        <p:nvSpPr>
          <p:cNvPr id="61" name="Rectangle 60">
            <a:extLst>
              <a:ext uri="{FF2B5EF4-FFF2-40B4-BE49-F238E27FC236}">
                <a16:creationId xmlns:a16="http://schemas.microsoft.com/office/drawing/2014/main" id="{BB60C7FD-938A-4D59-B2C2-3C0E5C0BD7D4}"/>
              </a:ext>
            </a:extLst>
          </p:cNvPr>
          <p:cNvSpPr/>
          <p:nvPr/>
        </p:nvSpPr>
        <p:spPr>
          <a:xfrm>
            <a:off x="6111739" y="2940295"/>
            <a:ext cx="1253995" cy="1073152"/>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Frontend D</a:t>
            </a:r>
          </a:p>
        </p:txBody>
      </p:sp>
      <p:cxnSp>
        <p:nvCxnSpPr>
          <p:cNvPr id="63" name="Straight Connector 62">
            <a:extLst>
              <a:ext uri="{FF2B5EF4-FFF2-40B4-BE49-F238E27FC236}">
                <a16:creationId xmlns:a16="http://schemas.microsoft.com/office/drawing/2014/main" id="{D853C788-7292-48DA-AFF4-F4489EE2F917}"/>
              </a:ext>
            </a:extLst>
          </p:cNvPr>
          <p:cNvCxnSpPr>
            <a:cxnSpLocks/>
            <a:stCxn id="59" idx="0"/>
            <a:endCxn id="61" idx="2"/>
          </p:cNvCxnSpPr>
          <p:nvPr/>
        </p:nvCxnSpPr>
        <p:spPr>
          <a:xfrm flipV="1">
            <a:off x="6738736" y="4013447"/>
            <a:ext cx="0" cy="106674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A15CB9A-936D-4BB7-BEF2-3D32C2EB5A67}"/>
              </a:ext>
            </a:extLst>
          </p:cNvPr>
          <p:cNvSpPr txBox="1"/>
          <p:nvPr/>
        </p:nvSpPr>
        <p:spPr>
          <a:xfrm>
            <a:off x="8667864" y="2698681"/>
            <a:ext cx="662361" cy="379656"/>
          </a:xfrm>
          <a:prstGeom prst="rect">
            <a:avLst/>
          </a:prstGeom>
          <a:noFill/>
        </p:spPr>
        <p:txBody>
          <a:bodyPr wrap="none" rtlCol="0">
            <a:spAutoFit/>
          </a:bodyPr>
          <a:lstStyle/>
          <a:p>
            <a:r>
              <a:rPr lang="zh-CN" altLang="en-US" sz="1867" dirty="0">
                <a:solidFill>
                  <a:schemeClr val="accent3">
                    <a:lumMod val="75000"/>
                  </a:schemeClr>
                </a:solidFill>
              </a:rPr>
              <a:t>前端</a:t>
            </a:r>
            <a:endParaRPr lang="en-US" sz="1867" dirty="0">
              <a:solidFill>
                <a:schemeClr val="accent3">
                  <a:lumMod val="75000"/>
                </a:schemeClr>
              </a:solidFill>
            </a:endParaRPr>
          </a:p>
        </p:txBody>
      </p:sp>
      <p:sp>
        <p:nvSpPr>
          <p:cNvPr id="77" name="Rectangle 76">
            <a:extLst>
              <a:ext uri="{FF2B5EF4-FFF2-40B4-BE49-F238E27FC236}">
                <a16:creationId xmlns:a16="http://schemas.microsoft.com/office/drawing/2014/main" id="{BEA0A871-349B-402A-9E68-B0FE19D162CA}"/>
              </a:ext>
            </a:extLst>
          </p:cNvPr>
          <p:cNvSpPr/>
          <p:nvPr/>
        </p:nvSpPr>
        <p:spPr>
          <a:xfrm>
            <a:off x="8802535" y="3260744"/>
            <a:ext cx="195072" cy="195072"/>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lumMod val="75000"/>
                </a:schemeClr>
              </a:solidFill>
            </a:endParaRPr>
          </a:p>
        </p:txBody>
      </p:sp>
      <p:sp>
        <p:nvSpPr>
          <p:cNvPr id="78" name="TextBox 77">
            <a:extLst>
              <a:ext uri="{FF2B5EF4-FFF2-40B4-BE49-F238E27FC236}">
                <a16:creationId xmlns:a16="http://schemas.microsoft.com/office/drawing/2014/main" id="{DAD7B438-1327-4141-9DDF-2C40FC4EAF47}"/>
              </a:ext>
            </a:extLst>
          </p:cNvPr>
          <p:cNvSpPr txBox="1"/>
          <p:nvPr/>
        </p:nvSpPr>
        <p:spPr>
          <a:xfrm>
            <a:off x="9056800" y="3173614"/>
            <a:ext cx="1478803" cy="338554"/>
          </a:xfrm>
          <a:prstGeom prst="rect">
            <a:avLst/>
          </a:prstGeom>
          <a:noFill/>
        </p:spPr>
        <p:txBody>
          <a:bodyPr wrap="none" rtlCol="0">
            <a:spAutoFit/>
          </a:bodyPr>
          <a:lstStyle/>
          <a:p>
            <a:r>
              <a:rPr lang="en-US" sz="1600" dirty="0" err="1">
                <a:solidFill>
                  <a:schemeClr val="tx1">
                    <a:lumMod val="65000"/>
                    <a:lumOff val="35000"/>
                  </a:schemeClr>
                </a:solidFill>
              </a:rPr>
              <a:t>Microfrontend</a:t>
            </a:r>
            <a:endParaRPr lang="en-US" sz="1600" dirty="0">
              <a:solidFill>
                <a:schemeClr val="tx1">
                  <a:lumMod val="65000"/>
                  <a:lumOff val="35000"/>
                </a:schemeClr>
              </a:solidFill>
            </a:endParaRPr>
          </a:p>
        </p:txBody>
      </p:sp>
      <p:sp>
        <p:nvSpPr>
          <p:cNvPr id="79" name="TextBox 78">
            <a:extLst>
              <a:ext uri="{FF2B5EF4-FFF2-40B4-BE49-F238E27FC236}">
                <a16:creationId xmlns:a16="http://schemas.microsoft.com/office/drawing/2014/main" id="{4E5EB85F-5469-4DE7-B171-4EC036DB9697}"/>
              </a:ext>
            </a:extLst>
          </p:cNvPr>
          <p:cNvSpPr txBox="1"/>
          <p:nvPr/>
        </p:nvSpPr>
        <p:spPr>
          <a:xfrm>
            <a:off x="8667865" y="4897301"/>
            <a:ext cx="662361" cy="379656"/>
          </a:xfrm>
          <a:prstGeom prst="rect">
            <a:avLst/>
          </a:prstGeom>
          <a:noFill/>
        </p:spPr>
        <p:txBody>
          <a:bodyPr wrap="none" rtlCol="0">
            <a:spAutoFit/>
          </a:bodyPr>
          <a:lstStyle/>
          <a:p>
            <a:r>
              <a:rPr lang="zh-CN" altLang="en-US" sz="1867" dirty="0">
                <a:solidFill>
                  <a:schemeClr val="accent1"/>
                </a:solidFill>
              </a:rPr>
              <a:t>后端</a:t>
            </a:r>
            <a:endParaRPr lang="en-US" sz="1867" dirty="0">
              <a:solidFill>
                <a:schemeClr val="accent1"/>
              </a:solidFill>
            </a:endParaRPr>
          </a:p>
        </p:txBody>
      </p:sp>
      <p:sp>
        <p:nvSpPr>
          <p:cNvPr id="80" name="Rectangle 79">
            <a:extLst>
              <a:ext uri="{FF2B5EF4-FFF2-40B4-BE49-F238E27FC236}">
                <a16:creationId xmlns:a16="http://schemas.microsoft.com/office/drawing/2014/main" id="{D4968B30-5F13-4FC5-8901-9A4ACCC86361}"/>
              </a:ext>
            </a:extLst>
          </p:cNvPr>
          <p:cNvSpPr/>
          <p:nvPr/>
        </p:nvSpPr>
        <p:spPr>
          <a:xfrm>
            <a:off x="8802535" y="5457869"/>
            <a:ext cx="195072" cy="19479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accent1">
                  <a:lumMod val="75000"/>
                </a:schemeClr>
              </a:solidFill>
            </a:endParaRPr>
          </a:p>
        </p:txBody>
      </p:sp>
      <p:sp>
        <p:nvSpPr>
          <p:cNvPr id="81" name="TextBox 80">
            <a:extLst>
              <a:ext uri="{FF2B5EF4-FFF2-40B4-BE49-F238E27FC236}">
                <a16:creationId xmlns:a16="http://schemas.microsoft.com/office/drawing/2014/main" id="{5CA71E4D-37ED-4B37-B741-AE719AAB433F}"/>
              </a:ext>
            </a:extLst>
          </p:cNvPr>
          <p:cNvSpPr txBox="1"/>
          <p:nvPr/>
        </p:nvSpPr>
        <p:spPr>
          <a:xfrm>
            <a:off x="9049341" y="5346932"/>
            <a:ext cx="1326710" cy="338554"/>
          </a:xfrm>
          <a:prstGeom prst="rect">
            <a:avLst/>
          </a:prstGeom>
          <a:noFill/>
        </p:spPr>
        <p:txBody>
          <a:bodyPr wrap="none" rtlCol="0">
            <a:spAutoFit/>
          </a:bodyPr>
          <a:lstStyle/>
          <a:p>
            <a:r>
              <a:rPr lang="en-US" sz="1600" dirty="0">
                <a:solidFill>
                  <a:schemeClr val="tx1">
                    <a:lumMod val="65000"/>
                    <a:lumOff val="35000"/>
                  </a:schemeClr>
                </a:solidFill>
              </a:rPr>
              <a:t>Microservice</a:t>
            </a:r>
          </a:p>
        </p:txBody>
      </p:sp>
      <p:pic>
        <p:nvPicPr>
          <p:cNvPr id="3" name="Picture 2">
            <a:extLst>
              <a:ext uri="{FF2B5EF4-FFF2-40B4-BE49-F238E27FC236}">
                <a16:creationId xmlns:a16="http://schemas.microsoft.com/office/drawing/2014/main" id="{6C91325F-108F-44A8-8C06-695D4E55F3D3}"/>
              </a:ext>
            </a:extLst>
          </p:cNvPr>
          <p:cNvPicPr>
            <a:picLocks noChangeAspect="1"/>
          </p:cNvPicPr>
          <p:nvPr/>
        </p:nvPicPr>
        <p:blipFill>
          <a:blip r:embed="rId4"/>
          <a:stretch>
            <a:fillRect/>
          </a:stretch>
        </p:blipFill>
        <p:spPr>
          <a:xfrm>
            <a:off x="2562571" y="3806877"/>
            <a:ext cx="363000" cy="288000"/>
          </a:xfrm>
          <a:prstGeom prst="rect">
            <a:avLst/>
          </a:prstGeom>
        </p:spPr>
      </p:pic>
      <p:pic>
        <p:nvPicPr>
          <p:cNvPr id="32" name="Picture 31">
            <a:extLst>
              <a:ext uri="{FF2B5EF4-FFF2-40B4-BE49-F238E27FC236}">
                <a16:creationId xmlns:a16="http://schemas.microsoft.com/office/drawing/2014/main" id="{A5828C04-9183-49E9-AD56-16A164FC112E}"/>
              </a:ext>
            </a:extLst>
          </p:cNvPr>
          <p:cNvPicPr>
            <a:picLocks noChangeAspect="1"/>
          </p:cNvPicPr>
          <p:nvPr/>
        </p:nvPicPr>
        <p:blipFill>
          <a:blip r:embed="rId4"/>
          <a:stretch>
            <a:fillRect/>
          </a:stretch>
        </p:blipFill>
        <p:spPr>
          <a:xfrm>
            <a:off x="4095099" y="3802309"/>
            <a:ext cx="363000" cy="288000"/>
          </a:xfrm>
          <a:prstGeom prst="rect">
            <a:avLst/>
          </a:prstGeom>
        </p:spPr>
      </p:pic>
      <p:pic>
        <p:nvPicPr>
          <p:cNvPr id="33" name="Picture 32">
            <a:extLst>
              <a:ext uri="{FF2B5EF4-FFF2-40B4-BE49-F238E27FC236}">
                <a16:creationId xmlns:a16="http://schemas.microsoft.com/office/drawing/2014/main" id="{BDCB906A-DAD5-4706-A005-E4C5EFE551E5}"/>
              </a:ext>
            </a:extLst>
          </p:cNvPr>
          <p:cNvPicPr>
            <a:picLocks noChangeAspect="1"/>
          </p:cNvPicPr>
          <p:nvPr/>
        </p:nvPicPr>
        <p:blipFill>
          <a:blip r:embed="rId4"/>
          <a:stretch>
            <a:fillRect/>
          </a:stretch>
        </p:blipFill>
        <p:spPr>
          <a:xfrm>
            <a:off x="5629405" y="3795651"/>
            <a:ext cx="363000" cy="288000"/>
          </a:xfrm>
          <a:prstGeom prst="rect">
            <a:avLst/>
          </a:prstGeom>
        </p:spPr>
      </p:pic>
      <p:pic>
        <p:nvPicPr>
          <p:cNvPr id="35" name="Picture 34">
            <a:extLst>
              <a:ext uri="{FF2B5EF4-FFF2-40B4-BE49-F238E27FC236}">
                <a16:creationId xmlns:a16="http://schemas.microsoft.com/office/drawing/2014/main" id="{8209BD0A-F39D-44A2-9507-A9FB7D298CF7}"/>
              </a:ext>
            </a:extLst>
          </p:cNvPr>
          <p:cNvPicPr>
            <a:picLocks noChangeAspect="1"/>
          </p:cNvPicPr>
          <p:nvPr/>
        </p:nvPicPr>
        <p:blipFill>
          <a:blip r:embed="rId4"/>
          <a:stretch>
            <a:fillRect/>
          </a:stretch>
        </p:blipFill>
        <p:spPr>
          <a:xfrm>
            <a:off x="7134731" y="3795651"/>
            <a:ext cx="363000" cy="288000"/>
          </a:xfrm>
          <a:prstGeom prst="rect">
            <a:avLst/>
          </a:prstGeom>
        </p:spPr>
      </p:pic>
    </p:spTree>
    <p:extLst>
      <p:ext uri="{BB962C8B-B14F-4D97-AF65-F5344CB8AC3E}">
        <p14:creationId xmlns:p14="http://schemas.microsoft.com/office/powerpoint/2010/main" val="170897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10"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7" grpId="0" animBg="1"/>
      <p:bldP spid="43" grpId="0" animBg="1"/>
      <p:bldP spid="44" grpId="0" animBg="1"/>
      <p:bldP spid="61" grpId="0" animBg="1"/>
      <p:bldP spid="34" grpId="0"/>
      <p:bldP spid="77" grpId="0" animBg="1"/>
      <p:bldP spid="7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579A652-EFDD-46B0-BC55-16EA9347C7BD}"/>
              </a:ext>
            </a:extLst>
          </p:cNvPr>
          <p:cNvSpPr/>
          <p:nvPr/>
        </p:nvSpPr>
        <p:spPr>
          <a:xfrm>
            <a:off x="1398543" y="2469676"/>
            <a:ext cx="7391400" cy="194654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133" dirty="0">
                <a:solidFill>
                  <a:schemeClr val="accent3">
                    <a:lumMod val="75000"/>
                  </a:schemeClr>
                </a:solidFill>
              </a:rPr>
              <a:t>Distributed Web Application</a:t>
            </a:r>
          </a:p>
        </p:txBody>
      </p:sp>
      <p:sp>
        <p:nvSpPr>
          <p:cNvPr id="41" name="Rectangle 40">
            <a:extLst>
              <a:ext uri="{FF2B5EF4-FFF2-40B4-BE49-F238E27FC236}">
                <a16:creationId xmlns:a16="http://schemas.microsoft.com/office/drawing/2014/main" id="{D0B93338-A3FB-4FB2-A3DE-2228211ECCB7}"/>
              </a:ext>
            </a:extLst>
          </p:cNvPr>
          <p:cNvSpPr/>
          <p:nvPr/>
        </p:nvSpPr>
        <p:spPr>
          <a:xfrm>
            <a:off x="2172255" y="3102772"/>
            <a:ext cx="1253995" cy="1069169"/>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Frontend A</a:t>
            </a:r>
          </a:p>
        </p:txBody>
      </p:sp>
      <p:sp>
        <p:nvSpPr>
          <p:cNvPr id="42" name="Rectangle 41">
            <a:extLst>
              <a:ext uri="{FF2B5EF4-FFF2-40B4-BE49-F238E27FC236}">
                <a16:creationId xmlns:a16="http://schemas.microsoft.com/office/drawing/2014/main" id="{88570F63-2FB7-49CB-8841-77CE273A7DA3}"/>
              </a:ext>
            </a:extLst>
          </p:cNvPr>
          <p:cNvSpPr/>
          <p:nvPr/>
        </p:nvSpPr>
        <p:spPr>
          <a:xfrm>
            <a:off x="3700997" y="3100971"/>
            <a:ext cx="1253995" cy="1073149"/>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Frontend B</a:t>
            </a:r>
          </a:p>
        </p:txBody>
      </p:sp>
      <p:sp>
        <p:nvSpPr>
          <p:cNvPr id="45" name="Rectangle 44">
            <a:extLst>
              <a:ext uri="{FF2B5EF4-FFF2-40B4-BE49-F238E27FC236}">
                <a16:creationId xmlns:a16="http://schemas.microsoft.com/office/drawing/2014/main" id="{AD8ED63D-C04D-4FC6-BC9C-1D5DDFB7CE81}"/>
              </a:ext>
            </a:extLst>
          </p:cNvPr>
          <p:cNvSpPr/>
          <p:nvPr/>
        </p:nvSpPr>
        <p:spPr>
          <a:xfrm>
            <a:off x="5229740" y="3100969"/>
            <a:ext cx="1253995" cy="1073152"/>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Frontend C</a:t>
            </a:r>
          </a:p>
        </p:txBody>
      </p:sp>
      <p:sp>
        <p:nvSpPr>
          <p:cNvPr id="47" name="Rectangle 46">
            <a:extLst>
              <a:ext uri="{FF2B5EF4-FFF2-40B4-BE49-F238E27FC236}">
                <a16:creationId xmlns:a16="http://schemas.microsoft.com/office/drawing/2014/main" id="{8C53B234-509F-4732-9377-277BC3559E90}"/>
              </a:ext>
            </a:extLst>
          </p:cNvPr>
          <p:cNvSpPr/>
          <p:nvPr/>
        </p:nvSpPr>
        <p:spPr>
          <a:xfrm>
            <a:off x="6733531" y="3098791"/>
            <a:ext cx="1253995" cy="1073152"/>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Frontend D</a:t>
            </a:r>
          </a:p>
        </p:txBody>
      </p:sp>
      <p:pic>
        <p:nvPicPr>
          <p:cNvPr id="48" name="Picture 47">
            <a:extLst>
              <a:ext uri="{FF2B5EF4-FFF2-40B4-BE49-F238E27FC236}">
                <a16:creationId xmlns:a16="http://schemas.microsoft.com/office/drawing/2014/main" id="{EEF933B6-66F6-403A-BDCF-B69C55E05BE9}"/>
              </a:ext>
            </a:extLst>
          </p:cNvPr>
          <p:cNvPicPr>
            <a:picLocks noChangeAspect="1"/>
          </p:cNvPicPr>
          <p:nvPr/>
        </p:nvPicPr>
        <p:blipFill>
          <a:blip r:embed="rId3"/>
          <a:stretch>
            <a:fillRect/>
          </a:stretch>
        </p:blipFill>
        <p:spPr>
          <a:xfrm>
            <a:off x="3184363" y="3965373"/>
            <a:ext cx="363000" cy="288000"/>
          </a:xfrm>
          <a:prstGeom prst="rect">
            <a:avLst/>
          </a:prstGeom>
        </p:spPr>
      </p:pic>
      <p:pic>
        <p:nvPicPr>
          <p:cNvPr id="50" name="Picture 49">
            <a:extLst>
              <a:ext uri="{FF2B5EF4-FFF2-40B4-BE49-F238E27FC236}">
                <a16:creationId xmlns:a16="http://schemas.microsoft.com/office/drawing/2014/main" id="{2963E784-5C99-454E-9C89-A4EA3B9F5068}"/>
              </a:ext>
            </a:extLst>
          </p:cNvPr>
          <p:cNvPicPr>
            <a:picLocks noChangeAspect="1"/>
          </p:cNvPicPr>
          <p:nvPr/>
        </p:nvPicPr>
        <p:blipFill>
          <a:blip r:embed="rId3"/>
          <a:stretch>
            <a:fillRect/>
          </a:stretch>
        </p:blipFill>
        <p:spPr>
          <a:xfrm>
            <a:off x="4716891" y="3960805"/>
            <a:ext cx="363000" cy="288000"/>
          </a:xfrm>
          <a:prstGeom prst="rect">
            <a:avLst/>
          </a:prstGeom>
        </p:spPr>
      </p:pic>
      <p:pic>
        <p:nvPicPr>
          <p:cNvPr id="51" name="Picture 50">
            <a:extLst>
              <a:ext uri="{FF2B5EF4-FFF2-40B4-BE49-F238E27FC236}">
                <a16:creationId xmlns:a16="http://schemas.microsoft.com/office/drawing/2014/main" id="{3BC9732E-D93D-4298-912D-B5BEFFEF6CA1}"/>
              </a:ext>
            </a:extLst>
          </p:cNvPr>
          <p:cNvPicPr>
            <a:picLocks noChangeAspect="1"/>
          </p:cNvPicPr>
          <p:nvPr/>
        </p:nvPicPr>
        <p:blipFill>
          <a:blip r:embed="rId3"/>
          <a:stretch>
            <a:fillRect/>
          </a:stretch>
        </p:blipFill>
        <p:spPr>
          <a:xfrm>
            <a:off x="6251197" y="3954147"/>
            <a:ext cx="363000" cy="288000"/>
          </a:xfrm>
          <a:prstGeom prst="rect">
            <a:avLst/>
          </a:prstGeom>
        </p:spPr>
      </p:pic>
      <p:pic>
        <p:nvPicPr>
          <p:cNvPr id="52" name="Picture 51">
            <a:extLst>
              <a:ext uri="{FF2B5EF4-FFF2-40B4-BE49-F238E27FC236}">
                <a16:creationId xmlns:a16="http://schemas.microsoft.com/office/drawing/2014/main" id="{EC6E83AC-B191-4436-8987-C60171130C39}"/>
              </a:ext>
            </a:extLst>
          </p:cNvPr>
          <p:cNvPicPr>
            <a:picLocks noChangeAspect="1"/>
          </p:cNvPicPr>
          <p:nvPr/>
        </p:nvPicPr>
        <p:blipFill>
          <a:blip r:embed="rId3"/>
          <a:stretch>
            <a:fillRect/>
          </a:stretch>
        </p:blipFill>
        <p:spPr>
          <a:xfrm>
            <a:off x="7756523" y="3954147"/>
            <a:ext cx="363000" cy="288000"/>
          </a:xfrm>
          <a:prstGeom prst="rect">
            <a:avLst/>
          </a:prstGeom>
        </p:spPr>
      </p:pic>
      <p:sp>
        <p:nvSpPr>
          <p:cNvPr id="2" name="Title 1"/>
          <p:cNvSpPr>
            <a:spLocks noGrp="1"/>
          </p:cNvSpPr>
          <p:nvPr>
            <p:ph type="ctrTitle"/>
          </p:nvPr>
        </p:nvSpPr>
        <p:spPr>
          <a:xfrm>
            <a:off x="1189037" y="392669"/>
            <a:ext cx="10422665" cy="1002023"/>
          </a:xfrm>
        </p:spPr>
        <p:txBody>
          <a:bodyPr/>
          <a:lstStyle/>
          <a:p>
            <a:r>
              <a:rPr lang="zh-CN" altLang="en-US" dirty="0"/>
              <a:t>推荐的前端架构</a:t>
            </a:r>
            <a:endParaRPr lang="en-US" dirty="0"/>
          </a:p>
        </p:txBody>
      </p:sp>
      <p:sp>
        <p:nvSpPr>
          <p:cNvPr id="4" name="Rectangle 3">
            <a:extLst>
              <a:ext uri="{FF2B5EF4-FFF2-40B4-BE49-F238E27FC236}">
                <a16:creationId xmlns:a16="http://schemas.microsoft.com/office/drawing/2014/main" id="{8EEF251F-E3FD-49F5-BDB8-C55A0C6ADA57}"/>
              </a:ext>
            </a:extLst>
          </p:cNvPr>
          <p:cNvSpPr/>
          <p:nvPr/>
        </p:nvSpPr>
        <p:spPr>
          <a:xfrm>
            <a:off x="1398543" y="5015013"/>
            <a:ext cx="7391400" cy="9779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400" dirty="0">
              <a:solidFill>
                <a:schemeClr val="accent6">
                  <a:lumMod val="75000"/>
                </a:schemeClr>
              </a:solidFill>
            </a:endParaRPr>
          </a:p>
        </p:txBody>
      </p:sp>
      <p:sp>
        <p:nvSpPr>
          <p:cNvPr id="5" name="Rectangle 4">
            <a:extLst>
              <a:ext uri="{FF2B5EF4-FFF2-40B4-BE49-F238E27FC236}">
                <a16:creationId xmlns:a16="http://schemas.microsoft.com/office/drawing/2014/main" id="{9DD90FFE-8DD6-434D-9CA0-EC274FFE5B27}"/>
              </a:ext>
            </a:extLst>
          </p:cNvPr>
          <p:cNvSpPr/>
          <p:nvPr/>
        </p:nvSpPr>
        <p:spPr>
          <a:xfrm>
            <a:off x="2172255" y="5242511"/>
            <a:ext cx="1253995" cy="5263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Service A</a:t>
            </a:r>
          </a:p>
        </p:txBody>
      </p:sp>
      <p:sp>
        <p:nvSpPr>
          <p:cNvPr id="11" name="Rectangle 10">
            <a:extLst>
              <a:ext uri="{FF2B5EF4-FFF2-40B4-BE49-F238E27FC236}">
                <a16:creationId xmlns:a16="http://schemas.microsoft.com/office/drawing/2014/main" id="{1672B2BA-EA37-44F2-AE03-7DDF4FE368D1}"/>
              </a:ext>
            </a:extLst>
          </p:cNvPr>
          <p:cNvSpPr/>
          <p:nvPr/>
        </p:nvSpPr>
        <p:spPr>
          <a:xfrm>
            <a:off x="1398543" y="1993889"/>
            <a:ext cx="7391400" cy="242233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2133" dirty="0">
                <a:solidFill>
                  <a:schemeClr val="accent3">
                    <a:lumMod val="75000"/>
                  </a:schemeClr>
                </a:solidFill>
              </a:rPr>
              <a:t>模块化的分布式</a:t>
            </a:r>
            <a:r>
              <a:rPr lang="en-US" altLang="zh-CN" sz="2133" dirty="0">
                <a:solidFill>
                  <a:schemeClr val="accent3">
                    <a:lumMod val="75000"/>
                  </a:schemeClr>
                </a:solidFill>
              </a:rPr>
              <a:t>Web</a:t>
            </a:r>
            <a:r>
              <a:rPr lang="zh-CN" altLang="en-US" sz="2133" dirty="0">
                <a:solidFill>
                  <a:schemeClr val="accent3">
                    <a:lumMod val="75000"/>
                  </a:schemeClr>
                </a:solidFill>
              </a:rPr>
              <a:t>应用程序</a:t>
            </a:r>
            <a:endParaRPr lang="en-US" sz="2133" dirty="0">
              <a:solidFill>
                <a:schemeClr val="accent3">
                  <a:lumMod val="75000"/>
                </a:schemeClr>
              </a:solidFill>
            </a:endParaRPr>
          </a:p>
        </p:txBody>
      </p:sp>
      <p:cxnSp>
        <p:nvCxnSpPr>
          <p:cNvPr id="18" name="Straight Connector 17">
            <a:extLst>
              <a:ext uri="{FF2B5EF4-FFF2-40B4-BE49-F238E27FC236}">
                <a16:creationId xmlns:a16="http://schemas.microsoft.com/office/drawing/2014/main" id="{65FBED8C-78AF-4DD4-AFB4-A10561510C31}"/>
              </a:ext>
            </a:extLst>
          </p:cNvPr>
          <p:cNvCxnSpPr>
            <a:cxnSpLocks/>
            <a:stCxn id="5" idx="0"/>
            <a:endCxn id="37" idx="2"/>
          </p:cNvCxnSpPr>
          <p:nvPr/>
        </p:nvCxnSpPr>
        <p:spPr>
          <a:xfrm flipV="1">
            <a:off x="2799252" y="4171940"/>
            <a:ext cx="0" cy="1070571"/>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DBD59781-44AB-4A09-872C-0D40E79B83C7}"/>
              </a:ext>
            </a:extLst>
          </p:cNvPr>
          <p:cNvPicPr>
            <a:picLocks noChangeAspect="1"/>
          </p:cNvPicPr>
          <p:nvPr/>
        </p:nvPicPr>
        <p:blipFill>
          <a:blip r:embed="rId4"/>
          <a:stretch>
            <a:fillRect/>
          </a:stretch>
        </p:blipFill>
        <p:spPr>
          <a:xfrm>
            <a:off x="3205040" y="5542652"/>
            <a:ext cx="300523" cy="294885"/>
          </a:xfrm>
          <a:prstGeom prst="rect">
            <a:avLst/>
          </a:prstGeom>
        </p:spPr>
      </p:pic>
      <p:sp>
        <p:nvSpPr>
          <p:cNvPr id="92" name="Rectangle 91">
            <a:extLst>
              <a:ext uri="{FF2B5EF4-FFF2-40B4-BE49-F238E27FC236}">
                <a16:creationId xmlns:a16="http://schemas.microsoft.com/office/drawing/2014/main" id="{853CCF9A-990C-45BF-A5F7-F132D93A0242}"/>
              </a:ext>
            </a:extLst>
          </p:cNvPr>
          <p:cNvSpPr/>
          <p:nvPr/>
        </p:nvSpPr>
        <p:spPr>
          <a:xfrm>
            <a:off x="3704061" y="5244690"/>
            <a:ext cx="1253995" cy="5263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Service B</a:t>
            </a:r>
          </a:p>
        </p:txBody>
      </p:sp>
      <p:pic>
        <p:nvPicPr>
          <p:cNvPr id="93" name="Picture 92">
            <a:extLst>
              <a:ext uri="{FF2B5EF4-FFF2-40B4-BE49-F238E27FC236}">
                <a16:creationId xmlns:a16="http://schemas.microsoft.com/office/drawing/2014/main" id="{EF257A90-463A-473D-8C15-B87285837436}"/>
              </a:ext>
            </a:extLst>
          </p:cNvPr>
          <p:cNvPicPr>
            <a:picLocks noChangeAspect="1"/>
          </p:cNvPicPr>
          <p:nvPr/>
        </p:nvPicPr>
        <p:blipFill>
          <a:blip r:embed="rId4"/>
          <a:stretch>
            <a:fillRect/>
          </a:stretch>
        </p:blipFill>
        <p:spPr>
          <a:xfrm>
            <a:off x="4736847" y="5548656"/>
            <a:ext cx="300523" cy="294885"/>
          </a:xfrm>
          <a:prstGeom prst="rect">
            <a:avLst/>
          </a:prstGeom>
        </p:spPr>
      </p:pic>
      <p:sp>
        <p:nvSpPr>
          <p:cNvPr id="94" name="Rectangle 93">
            <a:extLst>
              <a:ext uri="{FF2B5EF4-FFF2-40B4-BE49-F238E27FC236}">
                <a16:creationId xmlns:a16="http://schemas.microsoft.com/office/drawing/2014/main" id="{011EF4C9-4B17-46F0-9D27-7AFB1B26B9DA}"/>
              </a:ext>
            </a:extLst>
          </p:cNvPr>
          <p:cNvSpPr/>
          <p:nvPr/>
        </p:nvSpPr>
        <p:spPr>
          <a:xfrm>
            <a:off x="5229740" y="5240865"/>
            <a:ext cx="1253995" cy="5263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Service C</a:t>
            </a:r>
          </a:p>
        </p:txBody>
      </p:sp>
      <p:pic>
        <p:nvPicPr>
          <p:cNvPr id="95" name="Picture 94">
            <a:extLst>
              <a:ext uri="{FF2B5EF4-FFF2-40B4-BE49-F238E27FC236}">
                <a16:creationId xmlns:a16="http://schemas.microsoft.com/office/drawing/2014/main" id="{F818869E-C006-4A21-A11A-59BC16134D8E}"/>
              </a:ext>
            </a:extLst>
          </p:cNvPr>
          <p:cNvPicPr>
            <a:picLocks noChangeAspect="1"/>
          </p:cNvPicPr>
          <p:nvPr/>
        </p:nvPicPr>
        <p:blipFill>
          <a:blip r:embed="rId4"/>
          <a:stretch>
            <a:fillRect/>
          </a:stretch>
        </p:blipFill>
        <p:spPr>
          <a:xfrm>
            <a:off x="6262525" y="5544831"/>
            <a:ext cx="300523" cy="294885"/>
          </a:xfrm>
          <a:prstGeom prst="rect">
            <a:avLst/>
          </a:prstGeom>
        </p:spPr>
      </p:pic>
      <p:sp>
        <p:nvSpPr>
          <p:cNvPr id="37" name="Rectangle 36">
            <a:extLst>
              <a:ext uri="{FF2B5EF4-FFF2-40B4-BE49-F238E27FC236}">
                <a16:creationId xmlns:a16="http://schemas.microsoft.com/office/drawing/2014/main" id="{309ADF3D-B1AE-4D7A-8DFB-BFE41506B038}"/>
              </a:ext>
            </a:extLst>
          </p:cNvPr>
          <p:cNvSpPr/>
          <p:nvPr/>
        </p:nvSpPr>
        <p:spPr>
          <a:xfrm>
            <a:off x="2172255" y="3102772"/>
            <a:ext cx="1253995" cy="1069169"/>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Module A</a:t>
            </a:r>
          </a:p>
        </p:txBody>
      </p:sp>
      <p:sp>
        <p:nvSpPr>
          <p:cNvPr id="39" name="Rectangle 38">
            <a:extLst>
              <a:ext uri="{FF2B5EF4-FFF2-40B4-BE49-F238E27FC236}">
                <a16:creationId xmlns:a16="http://schemas.microsoft.com/office/drawing/2014/main" id="{9E51AE28-3E00-4135-A7ED-EC3F2FC99F4C}"/>
              </a:ext>
            </a:extLst>
          </p:cNvPr>
          <p:cNvSpPr/>
          <p:nvPr/>
        </p:nvSpPr>
        <p:spPr>
          <a:xfrm rot="16200000">
            <a:off x="967581" y="3237747"/>
            <a:ext cx="1739659" cy="39494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共享库</a:t>
            </a:r>
            <a:endParaRPr lang="en-US" sz="1600" dirty="0">
              <a:solidFill>
                <a:schemeClr val="bg1"/>
              </a:solidFill>
            </a:endParaRPr>
          </a:p>
        </p:txBody>
      </p:sp>
      <p:sp>
        <p:nvSpPr>
          <p:cNvPr id="40" name="Rectangle 39">
            <a:extLst>
              <a:ext uri="{FF2B5EF4-FFF2-40B4-BE49-F238E27FC236}">
                <a16:creationId xmlns:a16="http://schemas.microsoft.com/office/drawing/2014/main" id="{4B6B97CE-2A1B-4ED9-9B81-33B81288E37D}"/>
              </a:ext>
            </a:extLst>
          </p:cNvPr>
          <p:cNvSpPr/>
          <p:nvPr/>
        </p:nvSpPr>
        <p:spPr>
          <a:xfrm rot="16200000">
            <a:off x="7478013" y="3238268"/>
            <a:ext cx="1738615" cy="39494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模式库</a:t>
            </a:r>
            <a:endParaRPr lang="en-US" sz="1600" dirty="0">
              <a:solidFill>
                <a:schemeClr val="bg1"/>
              </a:solidFill>
            </a:endParaRPr>
          </a:p>
        </p:txBody>
      </p:sp>
      <p:sp>
        <p:nvSpPr>
          <p:cNvPr id="43" name="Rectangle 42">
            <a:extLst>
              <a:ext uri="{FF2B5EF4-FFF2-40B4-BE49-F238E27FC236}">
                <a16:creationId xmlns:a16="http://schemas.microsoft.com/office/drawing/2014/main" id="{2E5D426D-7B9D-47DF-B30E-81DEA885EC15}"/>
              </a:ext>
            </a:extLst>
          </p:cNvPr>
          <p:cNvSpPr/>
          <p:nvPr/>
        </p:nvSpPr>
        <p:spPr>
          <a:xfrm>
            <a:off x="3700997" y="3100971"/>
            <a:ext cx="1253995" cy="1073149"/>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Module B</a:t>
            </a:r>
          </a:p>
        </p:txBody>
      </p:sp>
      <p:sp>
        <p:nvSpPr>
          <p:cNvPr id="44" name="Rectangle 43">
            <a:extLst>
              <a:ext uri="{FF2B5EF4-FFF2-40B4-BE49-F238E27FC236}">
                <a16:creationId xmlns:a16="http://schemas.microsoft.com/office/drawing/2014/main" id="{333CB3F9-6784-4699-AD4F-35C3E07A3BF6}"/>
              </a:ext>
            </a:extLst>
          </p:cNvPr>
          <p:cNvSpPr/>
          <p:nvPr/>
        </p:nvSpPr>
        <p:spPr>
          <a:xfrm>
            <a:off x="5229740" y="3100969"/>
            <a:ext cx="1253995" cy="1073152"/>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Module C</a:t>
            </a:r>
          </a:p>
        </p:txBody>
      </p:sp>
      <p:cxnSp>
        <p:nvCxnSpPr>
          <p:cNvPr id="46" name="Straight Connector 45">
            <a:extLst>
              <a:ext uri="{FF2B5EF4-FFF2-40B4-BE49-F238E27FC236}">
                <a16:creationId xmlns:a16="http://schemas.microsoft.com/office/drawing/2014/main" id="{5E6B9C28-251F-499E-A36C-2BE7A1E9E7CC}"/>
              </a:ext>
            </a:extLst>
          </p:cNvPr>
          <p:cNvCxnSpPr>
            <a:cxnSpLocks/>
            <a:stCxn id="92" idx="0"/>
            <a:endCxn id="43" idx="2"/>
          </p:cNvCxnSpPr>
          <p:nvPr/>
        </p:nvCxnSpPr>
        <p:spPr>
          <a:xfrm flipH="1" flipV="1">
            <a:off x="4327995" y="4174121"/>
            <a:ext cx="3064" cy="107056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30669AD-34E8-4C2B-9976-2092FDBECD4A}"/>
              </a:ext>
            </a:extLst>
          </p:cNvPr>
          <p:cNvCxnSpPr>
            <a:cxnSpLocks/>
            <a:stCxn id="94" idx="0"/>
            <a:endCxn id="44" idx="2"/>
          </p:cNvCxnSpPr>
          <p:nvPr/>
        </p:nvCxnSpPr>
        <p:spPr>
          <a:xfrm flipV="1">
            <a:off x="5856737" y="4174122"/>
            <a:ext cx="0" cy="106674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5F0D353F-0643-44D3-B089-6129648999BA}"/>
              </a:ext>
            </a:extLst>
          </p:cNvPr>
          <p:cNvSpPr/>
          <p:nvPr/>
        </p:nvSpPr>
        <p:spPr>
          <a:xfrm>
            <a:off x="2092132" y="2566432"/>
            <a:ext cx="5974707" cy="39494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核心和通用功能</a:t>
            </a:r>
            <a:endParaRPr lang="en-US" sz="1600" dirty="0">
              <a:solidFill>
                <a:schemeClr val="bg1"/>
              </a:solidFill>
            </a:endParaRPr>
          </a:p>
        </p:txBody>
      </p:sp>
      <p:sp>
        <p:nvSpPr>
          <p:cNvPr id="56" name="Cube 55">
            <a:extLst>
              <a:ext uri="{FF2B5EF4-FFF2-40B4-BE49-F238E27FC236}">
                <a16:creationId xmlns:a16="http://schemas.microsoft.com/office/drawing/2014/main" id="{D4558030-5D4D-4A6A-91C2-E9EBA473DD27}"/>
              </a:ext>
            </a:extLst>
          </p:cNvPr>
          <p:cNvSpPr/>
          <p:nvPr/>
        </p:nvSpPr>
        <p:spPr>
          <a:xfrm>
            <a:off x="3261723" y="4005788"/>
            <a:ext cx="243840" cy="243840"/>
          </a:xfrm>
          <a:prstGeom prst="cube">
            <a:avLst>
              <a:gd name="adj" fmla="val 3096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7" name="Cube 56">
            <a:extLst>
              <a:ext uri="{FF2B5EF4-FFF2-40B4-BE49-F238E27FC236}">
                <a16:creationId xmlns:a16="http://schemas.microsoft.com/office/drawing/2014/main" id="{4E76481A-26F3-4F7C-A52A-49FE955E90BC}"/>
              </a:ext>
            </a:extLst>
          </p:cNvPr>
          <p:cNvSpPr/>
          <p:nvPr/>
        </p:nvSpPr>
        <p:spPr>
          <a:xfrm>
            <a:off x="4790288" y="3985868"/>
            <a:ext cx="243840" cy="243840"/>
          </a:xfrm>
          <a:prstGeom prst="cube">
            <a:avLst>
              <a:gd name="adj" fmla="val 3096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8" name="Cube 57">
            <a:extLst>
              <a:ext uri="{FF2B5EF4-FFF2-40B4-BE49-F238E27FC236}">
                <a16:creationId xmlns:a16="http://schemas.microsoft.com/office/drawing/2014/main" id="{1B3B612D-3DC7-4D45-B103-DC42AB3474CF}"/>
              </a:ext>
            </a:extLst>
          </p:cNvPr>
          <p:cNvSpPr/>
          <p:nvPr/>
        </p:nvSpPr>
        <p:spPr>
          <a:xfrm>
            <a:off x="6290867" y="4007967"/>
            <a:ext cx="243840" cy="243840"/>
          </a:xfrm>
          <a:prstGeom prst="cube">
            <a:avLst>
              <a:gd name="adj" fmla="val 3096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324D5E06-3F10-4951-9FD0-9FC97D9C6C30}"/>
              </a:ext>
            </a:extLst>
          </p:cNvPr>
          <p:cNvSpPr/>
          <p:nvPr/>
        </p:nvSpPr>
        <p:spPr>
          <a:xfrm>
            <a:off x="6733531" y="5238686"/>
            <a:ext cx="1253995" cy="5263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Service D</a:t>
            </a:r>
          </a:p>
        </p:txBody>
      </p:sp>
      <p:pic>
        <p:nvPicPr>
          <p:cNvPr id="60" name="Picture 59">
            <a:extLst>
              <a:ext uri="{FF2B5EF4-FFF2-40B4-BE49-F238E27FC236}">
                <a16:creationId xmlns:a16="http://schemas.microsoft.com/office/drawing/2014/main" id="{40287CEB-0D9A-4363-80F9-019BF4DA988A}"/>
              </a:ext>
            </a:extLst>
          </p:cNvPr>
          <p:cNvPicPr>
            <a:picLocks noChangeAspect="1"/>
          </p:cNvPicPr>
          <p:nvPr/>
        </p:nvPicPr>
        <p:blipFill>
          <a:blip r:embed="rId4"/>
          <a:stretch>
            <a:fillRect/>
          </a:stretch>
        </p:blipFill>
        <p:spPr>
          <a:xfrm>
            <a:off x="7766316" y="5542652"/>
            <a:ext cx="300523" cy="294885"/>
          </a:xfrm>
          <a:prstGeom prst="rect">
            <a:avLst/>
          </a:prstGeom>
        </p:spPr>
      </p:pic>
      <p:sp>
        <p:nvSpPr>
          <p:cNvPr id="61" name="Rectangle 60">
            <a:extLst>
              <a:ext uri="{FF2B5EF4-FFF2-40B4-BE49-F238E27FC236}">
                <a16:creationId xmlns:a16="http://schemas.microsoft.com/office/drawing/2014/main" id="{BB60C7FD-938A-4D59-B2C2-3C0E5C0BD7D4}"/>
              </a:ext>
            </a:extLst>
          </p:cNvPr>
          <p:cNvSpPr/>
          <p:nvPr/>
        </p:nvSpPr>
        <p:spPr>
          <a:xfrm>
            <a:off x="6733531" y="3098791"/>
            <a:ext cx="1253995" cy="1073152"/>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Module D</a:t>
            </a:r>
          </a:p>
        </p:txBody>
      </p:sp>
      <p:cxnSp>
        <p:nvCxnSpPr>
          <p:cNvPr id="63" name="Straight Connector 62">
            <a:extLst>
              <a:ext uri="{FF2B5EF4-FFF2-40B4-BE49-F238E27FC236}">
                <a16:creationId xmlns:a16="http://schemas.microsoft.com/office/drawing/2014/main" id="{D853C788-7292-48DA-AFF4-F4489EE2F917}"/>
              </a:ext>
            </a:extLst>
          </p:cNvPr>
          <p:cNvCxnSpPr>
            <a:cxnSpLocks/>
            <a:stCxn id="59" idx="0"/>
            <a:endCxn id="61" idx="2"/>
          </p:cNvCxnSpPr>
          <p:nvPr/>
        </p:nvCxnSpPr>
        <p:spPr>
          <a:xfrm flipV="1">
            <a:off x="7360528" y="4171943"/>
            <a:ext cx="0" cy="106674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6" name="Cube 65">
            <a:extLst>
              <a:ext uri="{FF2B5EF4-FFF2-40B4-BE49-F238E27FC236}">
                <a16:creationId xmlns:a16="http://schemas.microsoft.com/office/drawing/2014/main" id="{4C729010-A975-4867-9D46-75D36B717A6D}"/>
              </a:ext>
            </a:extLst>
          </p:cNvPr>
          <p:cNvSpPr/>
          <p:nvPr/>
        </p:nvSpPr>
        <p:spPr>
          <a:xfrm>
            <a:off x="7794657" y="4005788"/>
            <a:ext cx="243840" cy="243840"/>
          </a:xfrm>
          <a:prstGeom prst="cube">
            <a:avLst>
              <a:gd name="adj" fmla="val 3096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8A15CB9A-936D-4BB7-BEF2-3D32C2EB5A67}"/>
              </a:ext>
            </a:extLst>
          </p:cNvPr>
          <p:cNvSpPr txBox="1"/>
          <p:nvPr/>
        </p:nvSpPr>
        <p:spPr>
          <a:xfrm>
            <a:off x="9289656" y="2534405"/>
            <a:ext cx="662361" cy="379656"/>
          </a:xfrm>
          <a:prstGeom prst="rect">
            <a:avLst/>
          </a:prstGeom>
          <a:noFill/>
        </p:spPr>
        <p:txBody>
          <a:bodyPr wrap="none" rtlCol="0">
            <a:spAutoFit/>
          </a:bodyPr>
          <a:lstStyle/>
          <a:p>
            <a:r>
              <a:rPr lang="zh-CN" altLang="en-US" sz="1867" dirty="0">
                <a:solidFill>
                  <a:schemeClr val="accent3">
                    <a:lumMod val="75000"/>
                  </a:schemeClr>
                </a:solidFill>
              </a:rPr>
              <a:t>前端</a:t>
            </a:r>
            <a:endParaRPr lang="en-US" sz="1867" dirty="0">
              <a:solidFill>
                <a:schemeClr val="accent3">
                  <a:lumMod val="75000"/>
                </a:schemeClr>
              </a:solidFill>
            </a:endParaRPr>
          </a:p>
        </p:txBody>
      </p:sp>
      <p:sp>
        <p:nvSpPr>
          <p:cNvPr id="75" name="Rectangle 74">
            <a:extLst>
              <a:ext uri="{FF2B5EF4-FFF2-40B4-BE49-F238E27FC236}">
                <a16:creationId xmlns:a16="http://schemas.microsoft.com/office/drawing/2014/main" id="{E308E817-A085-488D-94A6-69D18ABC0942}"/>
              </a:ext>
            </a:extLst>
          </p:cNvPr>
          <p:cNvSpPr/>
          <p:nvPr/>
        </p:nvSpPr>
        <p:spPr>
          <a:xfrm>
            <a:off x="9421656" y="3054235"/>
            <a:ext cx="195072" cy="19479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76" name="TextBox 75">
            <a:extLst>
              <a:ext uri="{FF2B5EF4-FFF2-40B4-BE49-F238E27FC236}">
                <a16:creationId xmlns:a16="http://schemas.microsoft.com/office/drawing/2014/main" id="{968B4C9B-A289-423F-9FFB-2A7C1C360492}"/>
              </a:ext>
            </a:extLst>
          </p:cNvPr>
          <p:cNvSpPr txBox="1"/>
          <p:nvPr/>
        </p:nvSpPr>
        <p:spPr>
          <a:xfrm>
            <a:off x="9678591" y="2966964"/>
            <a:ext cx="1826141" cy="338554"/>
          </a:xfrm>
          <a:prstGeom prst="rect">
            <a:avLst/>
          </a:prstGeom>
          <a:noFill/>
        </p:spPr>
        <p:txBody>
          <a:bodyPr wrap="none" rtlCol="0">
            <a:spAutoFit/>
          </a:bodyPr>
          <a:lstStyle/>
          <a:p>
            <a:r>
              <a:rPr lang="zh-CN" altLang="en-US" sz="1600" dirty="0">
                <a:solidFill>
                  <a:schemeClr val="tx1">
                    <a:lumMod val="65000"/>
                    <a:lumOff val="35000"/>
                  </a:schemeClr>
                </a:solidFill>
              </a:rPr>
              <a:t>应用程序外壳组件</a:t>
            </a:r>
          </a:p>
        </p:txBody>
      </p:sp>
      <p:sp>
        <p:nvSpPr>
          <p:cNvPr id="77" name="Rectangle 76">
            <a:extLst>
              <a:ext uri="{FF2B5EF4-FFF2-40B4-BE49-F238E27FC236}">
                <a16:creationId xmlns:a16="http://schemas.microsoft.com/office/drawing/2014/main" id="{BEA0A871-349B-402A-9E68-B0FE19D162CA}"/>
              </a:ext>
            </a:extLst>
          </p:cNvPr>
          <p:cNvSpPr/>
          <p:nvPr/>
        </p:nvSpPr>
        <p:spPr>
          <a:xfrm>
            <a:off x="9424327" y="3419240"/>
            <a:ext cx="195072" cy="195072"/>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lumMod val="75000"/>
                </a:schemeClr>
              </a:solidFill>
            </a:endParaRPr>
          </a:p>
        </p:txBody>
      </p:sp>
      <p:sp>
        <p:nvSpPr>
          <p:cNvPr id="78" name="TextBox 77">
            <a:extLst>
              <a:ext uri="{FF2B5EF4-FFF2-40B4-BE49-F238E27FC236}">
                <a16:creationId xmlns:a16="http://schemas.microsoft.com/office/drawing/2014/main" id="{DAD7B438-1327-4141-9DDF-2C40FC4EAF47}"/>
              </a:ext>
            </a:extLst>
          </p:cNvPr>
          <p:cNvSpPr txBox="1"/>
          <p:nvPr/>
        </p:nvSpPr>
        <p:spPr>
          <a:xfrm>
            <a:off x="9678592" y="3342647"/>
            <a:ext cx="1415772" cy="338554"/>
          </a:xfrm>
          <a:prstGeom prst="rect">
            <a:avLst/>
          </a:prstGeom>
          <a:noFill/>
        </p:spPr>
        <p:txBody>
          <a:bodyPr wrap="none" rtlCol="0">
            <a:spAutoFit/>
          </a:bodyPr>
          <a:lstStyle/>
          <a:p>
            <a:r>
              <a:rPr lang="zh-CN" altLang="en-US" sz="1600" dirty="0">
                <a:solidFill>
                  <a:schemeClr val="tx1">
                    <a:lumMod val="65000"/>
                    <a:lumOff val="35000"/>
                  </a:schemeClr>
                </a:solidFill>
              </a:rPr>
              <a:t>业务能力模块</a:t>
            </a:r>
          </a:p>
        </p:txBody>
      </p:sp>
      <p:sp>
        <p:nvSpPr>
          <p:cNvPr id="79" name="TextBox 78">
            <a:extLst>
              <a:ext uri="{FF2B5EF4-FFF2-40B4-BE49-F238E27FC236}">
                <a16:creationId xmlns:a16="http://schemas.microsoft.com/office/drawing/2014/main" id="{4E5EB85F-5469-4DE7-B171-4EC036DB9697}"/>
              </a:ext>
            </a:extLst>
          </p:cNvPr>
          <p:cNvSpPr txBox="1"/>
          <p:nvPr/>
        </p:nvSpPr>
        <p:spPr>
          <a:xfrm>
            <a:off x="9289657" y="5055797"/>
            <a:ext cx="662361" cy="379656"/>
          </a:xfrm>
          <a:prstGeom prst="rect">
            <a:avLst/>
          </a:prstGeom>
          <a:noFill/>
        </p:spPr>
        <p:txBody>
          <a:bodyPr wrap="none" rtlCol="0">
            <a:spAutoFit/>
          </a:bodyPr>
          <a:lstStyle/>
          <a:p>
            <a:r>
              <a:rPr lang="zh-CN" altLang="en-US" sz="1867" dirty="0">
                <a:solidFill>
                  <a:schemeClr val="accent1"/>
                </a:solidFill>
              </a:rPr>
              <a:t>后端</a:t>
            </a:r>
            <a:endParaRPr lang="en-US" sz="1867" dirty="0">
              <a:solidFill>
                <a:schemeClr val="accent1"/>
              </a:solidFill>
            </a:endParaRPr>
          </a:p>
        </p:txBody>
      </p:sp>
      <p:sp>
        <p:nvSpPr>
          <p:cNvPr id="80" name="Rectangle 79">
            <a:extLst>
              <a:ext uri="{FF2B5EF4-FFF2-40B4-BE49-F238E27FC236}">
                <a16:creationId xmlns:a16="http://schemas.microsoft.com/office/drawing/2014/main" id="{D4968B30-5F13-4FC5-8901-9A4ACCC86361}"/>
              </a:ext>
            </a:extLst>
          </p:cNvPr>
          <p:cNvSpPr/>
          <p:nvPr/>
        </p:nvSpPr>
        <p:spPr>
          <a:xfrm>
            <a:off x="9447308" y="5616367"/>
            <a:ext cx="195072" cy="19479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accent1">
                  <a:lumMod val="75000"/>
                </a:schemeClr>
              </a:solidFill>
            </a:endParaRPr>
          </a:p>
        </p:txBody>
      </p:sp>
      <p:sp>
        <p:nvSpPr>
          <p:cNvPr id="81" name="TextBox 80">
            <a:extLst>
              <a:ext uri="{FF2B5EF4-FFF2-40B4-BE49-F238E27FC236}">
                <a16:creationId xmlns:a16="http://schemas.microsoft.com/office/drawing/2014/main" id="{5CA71E4D-37ED-4B37-B741-AE719AAB433F}"/>
              </a:ext>
            </a:extLst>
          </p:cNvPr>
          <p:cNvSpPr txBox="1"/>
          <p:nvPr/>
        </p:nvSpPr>
        <p:spPr>
          <a:xfrm>
            <a:off x="9704243" y="5529096"/>
            <a:ext cx="800219" cy="338554"/>
          </a:xfrm>
          <a:prstGeom prst="rect">
            <a:avLst/>
          </a:prstGeom>
          <a:noFill/>
        </p:spPr>
        <p:txBody>
          <a:bodyPr wrap="none" rtlCol="0">
            <a:spAutoFit/>
          </a:bodyPr>
          <a:lstStyle/>
          <a:p>
            <a:r>
              <a:rPr lang="zh-CN" altLang="en-US" sz="1600" dirty="0">
                <a:solidFill>
                  <a:schemeClr val="tx1">
                    <a:lumMod val="65000"/>
                    <a:lumOff val="35000"/>
                  </a:schemeClr>
                </a:solidFill>
              </a:rPr>
              <a:t>微服务</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37757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500"/>
                                        <p:tgtEl>
                                          <p:spTgt spid="7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7" grpId="0" animBg="1"/>
      <p:bldP spid="39" grpId="0" animBg="1"/>
      <p:bldP spid="40" grpId="0" animBg="1"/>
      <p:bldP spid="43" grpId="0" animBg="1"/>
      <p:bldP spid="44" grpId="0" animBg="1"/>
      <p:bldP spid="55" grpId="0" animBg="1"/>
      <p:bldP spid="56" grpId="0" animBg="1"/>
      <p:bldP spid="57" grpId="0" animBg="1"/>
      <p:bldP spid="58" grpId="0" animBg="1"/>
      <p:bldP spid="61" grpId="0" animBg="1"/>
      <p:bldP spid="66" grpId="0" animBg="1"/>
      <p:bldP spid="34" grpId="0"/>
      <p:bldP spid="75" grpId="0" animBg="1"/>
      <p:bldP spid="76" grpId="0"/>
      <p:bldP spid="77" grpId="0" animBg="1"/>
      <p:bldP spid="7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9037" y="392669"/>
            <a:ext cx="10422665" cy="1002023"/>
          </a:xfrm>
        </p:spPr>
        <p:txBody>
          <a:bodyPr/>
          <a:lstStyle/>
          <a:p>
            <a:r>
              <a:rPr lang="zh-CN" altLang="en-US" dirty="0"/>
              <a:t>基于</a:t>
            </a:r>
            <a:r>
              <a:rPr lang="en-US" altLang="zh-CN" dirty="0" err="1"/>
              <a:t>Blazor</a:t>
            </a:r>
            <a:r>
              <a:rPr lang="zh-CN" altLang="en-US" dirty="0"/>
              <a:t>的微前端</a:t>
            </a:r>
            <a:endParaRPr lang="en-US" dirty="0"/>
          </a:p>
        </p:txBody>
      </p:sp>
      <p:sp>
        <p:nvSpPr>
          <p:cNvPr id="53" name="Rectangle 3">
            <a:extLst>
              <a:ext uri="{FF2B5EF4-FFF2-40B4-BE49-F238E27FC236}">
                <a16:creationId xmlns:a16="http://schemas.microsoft.com/office/drawing/2014/main" id="{271013B3-6A25-4977-A42B-E8C850F7654D}"/>
              </a:ext>
            </a:extLst>
          </p:cNvPr>
          <p:cNvSpPr/>
          <p:nvPr/>
        </p:nvSpPr>
        <p:spPr>
          <a:xfrm>
            <a:off x="2850274" y="3040063"/>
            <a:ext cx="6013309" cy="22079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600" dirty="0">
                <a:solidFill>
                  <a:schemeClr val="accent3">
                    <a:lumMod val="75000"/>
                  </a:schemeClr>
                </a:solidFill>
              </a:rPr>
              <a:t>模块化分布式</a:t>
            </a:r>
            <a:r>
              <a:rPr lang="en-US" altLang="zh-CN" sz="1600" dirty="0">
                <a:solidFill>
                  <a:schemeClr val="accent3">
                    <a:lumMod val="75000"/>
                  </a:schemeClr>
                </a:solidFill>
              </a:rPr>
              <a:t>Web</a:t>
            </a:r>
            <a:r>
              <a:rPr lang="zh-CN" altLang="en-US" sz="1600" dirty="0">
                <a:solidFill>
                  <a:schemeClr val="accent3">
                    <a:lumMod val="75000"/>
                  </a:schemeClr>
                </a:solidFill>
              </a:rPr>
              <a:t>应用程序</a:t>
            </a:r>
            <a:endParaRPr lang="en-US" sz="1600" dirty="0">
              <a:solidFill>
                <a:schemeClr val="accent3">
                  <a:lumMod val="75000"/>
                </a:schemeClr>
              </a:solidFill>
            </a:endParaRPr>
          </a:p>
        </p:txBody>
      </p:sp>
      <p:sp>
        <p:nvSpPr>
          <p:cNvPr id="54" name="Rectangle 4">
            <a:extLst>
              <a:ext uri="{FF2B5EF4-FFF2-40B4-BE49-F238E27FC236}">
                <a16:creationId xmlns:a16="http://schemas.microsoft.com/office/drawing/2014/main" id="{B5752F6B-9B42-4E3C-B9D6-A4614234D6B6}"/>
              </a:ext>
            </a:extLst>
          </p:cNvPr>
          <p:cNvSpPr/>
          <p:nvPr/>
        </p:nvSpPr>
        <p:spPr>
          <a:xfrm>
            <a:off x="3430558" y="3871725"/>
            <a:ext cx="1020193" cy="974525"/>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3">
                    <a:lumMod val="75000"/>
                  </a:schemeClr>
                </a:solidFill>
              </a:rPr>
              <a:t>Lib A</a:t>
            </a:r>
          </a:p>
          <a:p>
            <a:pPr algn="ctr"/>
            <a:endParaRPr lang="en-US" sz="1200" b="1" dirty="0">
              <a:solidFill>
                <a:schemeClr val="accent3">
                  <a:lumMod val="75000"/>
                </a:schemeClr>
              </a:solidFill>
            </a:endParaRPr>
          </a:p>
        </p:txBody>
      </p:sp>
      <p:sp>
        <p:nvSpPr>
          <p:cNvPr id="62" name="Rectangle 5">
            <a:extLst>
              <a:ext uri="{FF2B5EF4-FFF2-40B4-BE49-F238E27FC236}">
                <a16:creationId xmlns:a16="http://schemas.microsoft.com/office/drawing/2014/main" id="{F6C069CC-59D8-4336-832D-C4CE4EF003BD}"/>
              </a:ext>
            </a:extLst>
          </p:cNvPr>
          <p:cNvSpPr/>
          <p:nvPr/>
        </p:nvSpPr>
        <p:spPr>
          <a:xfrm rot="16200000">
            <a:off x="2399145" y="4100866"/>
            <a:ext cx="1585662" cy="32130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Used Libs</a:t>
            </a:r>
          </a:p>
        </p:txBody>
      </p:sp>
      <p:sp>
        <p:nvSpPr>
          <p:cNvPr id="64" name="Rectangle 6">
            <a:extLst>
              <a:ext uri="{FF2B5EF4-FFF2-40B4-BE49-F238E27FC236}">
                <a16:creationId xmlns:a16="http://schemas.microsoft.com/office/drawing/2014/main" id="{969BF634-4D82-405B-B8C7-B2EE8FE89C55}"/>
              </a:ext>
            </a:extLst>
          </p:cNvPr>
          <p:cNvSpPr/>
          <p:nvPr/>
        </p:nvSpPr>
        <p:spPr>
          <a:xfrm rot="16200000">
            <a:off x="7282054" y="4101171"/>
            <a:ext cx="1584710" cy="32130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Design Lib</a:t>
            </a:r>
          </a:p>
        </p:txBody>
      </p:sp>
      <p:sp>
        <p:nvSpPr>
          <p:cNvPr id="65" name="Rectangle 7">
            <a:extLst>
              <a:ext uri="{FF2B5EF4-FFF2-40B4-BE49-F238E27FC236}">
                <a16:creationId xmlns:a16="http://schemas.microsoft.com/office/drawing/2014/main" id="{6ECB7751-E866-4995-AD04-A0378F77AADE}"/>
              </a:ext>
            </a:extLst>
          </p:cNvPr>
          <p:cNvSpPr/>
          <p:nvPr/>
        </p:nvSpPr>
        <p:spPr>
          <a:xfrm>
            <a:off x="4577115" y="3870374"/>
            <a:ext cx="1020193" cy="978153"/>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3">
                    <a:lumMod val="75000"/>
                  </a:schemeClr>
                </a:solidFill>
              </a:rPr>
              <a:t>Lib B</a:t>
            </a:r>
          </a:p>
          <a:p>
            <a:pPr algn="ctr"/>
            <a:endParaRPr lang="en-US" sz="1200" b="1" dirty="0">
              <a:solidFill>
                <a:schemeClr val="accent3">
                  <a:lumMod val="75000"/>
                </a:schemeClr>
              </a:solidFill>
            </a:endParaRPr>
          </a:p>
        </p:txBody>
      </p:sp>
      <p:sp>
        <p:nvSpPr>
          <p:cNvPr id="67" name="Rectangle 8">
            <a:extLst>
              <a:ext uri="{FF2B5EF4-FFF2-40B4-BE49-F238E27FC236}">
                <a16:creationId xmlns:a16="http://schemas.microsoft.com/office/drawing/2014/main" id="{97C7F633-7EEB-4A0E-ADFD-A6172FEBEEDC}"/>
              </a:ext>
            </a:extLst>
          </p:cNvPr>
          <p:cNvSpPr/>
          <p:nvPr/>
        </p:nvSpPr>
        <p:spPr>
          <a:xfrm>
            <a:off x="5723672" y="3870373"/>
            <a:ext cx="1020193" cy="978155"/>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3">
                    <a:lumMod val="75000"/>
                  </a:schemeClr>
                </a:solidFill>
              </a:rPr>
              <a:t>Lib C</a:t>
            </a:r>
          </a:p>
          <a:p>
            <a:pPr algn="ctr"/>
            <a:endParaRPr lang="en-US" sz="1200" b="1" dirty="0">
              <a:solidFill>
                <a:schemeClr val="accent3">
                  <a:lumMod val="75000"/>
                </a:schemeClr>
              </a:solidFill>
            </a:endParaRPr>
          </a:p>
        </p:txBody>
      </p:sp>
      <p:sp>
        <p:nvSpPr>
          <p:cNvPr id="68" name="Rectangle 9">
            <a:extLst>
              <a:ext uri="{FF2B5EF4-FFF2-40B4-BE49-F238E27FC236}">
                <a16:creationId xmlns:a16="http://schemas.microsoft.com/office/drawing/2014/main" id="{BACED5EA-97C9-4BC3-BCFB-11F1CF7CA0A1}"/>
              </a:ext>
            </a:extLst>
          </p:cNvPr>
          <p:cNvSpPr/>
          <p:nvPr/>
        </p:nvSpPr>
        <p:spPr>
          <a:xfrm>
            <a:off x="3370466" y="3469470"/>
            <a:ext cx="4860751" cy="35998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Blazor</a:t>
            </a:r>
            <a:r>
              <a:rPr lang="en-US" sz="1200" dirty="0">
                <a:solidFill>
                  <a:schemeClr val="bg1"/>
                </a:solidFill>
              </a:rPr>
              <a:t> WASM App</a:t>
            </a:r>
          </a:p>
        </p:txBody>
      </p:sp>
      <p:sp>
        <p:nvSpPr>
          <p:cNvPr id="69" name="Rectangle 10">
            <a:extLst>
              <a:ext uri="{FF2B5EF4-FFF2-40B4-BE49-F238E27FC236}">
                <a16:creationId xmlns:a16="http://schemas.microsoft.com/office/drawing/2014/main" id="{47AB1FDC-5489-46E6-9DCF-714A89517426}"/>
              </a:ext>
            </a:extLst>
          </p:cNvPr>
          <p:cNvSpPr/>
          <p:nvPr/>
        </p:nvSpPr>
        <p:spPr>
          <a:xfrm>
            <a:off x="6851515" y="3868739"/>
            <a:ext cx="1020193" cy="978155"/>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3">
                    <a:lumMod val="75000"/>
                  </a:schemeClr>
                </a:solidFill>
              </a:rPr>
              <a:t>Lib D</a:t>
            </a:r>
          </a:p>
          <a:p>
            <a:pPr algn="ctr"/>
            <a:endParaRPr lang="en-US" sz="1200" b="1" dirty="0">
              <a:solidFill>
                <a:schemeClr val="accent3">
                  <a:lumMod val="75000"/>
                </a:schemeClr>
              </a:solidFill>
            </a:endParaRPr>
          </a:p>
        </p:txBody>
      </p:sp>
      <p:pic>
        <p:nvPicPr>
          <p:cNvPr id="70" name="Picture 2" descr="ASP.NET Blog | Blazor now in official preview!">
            <a:extLst>
              <a:ext uri="{FF2B5EF4-FFF2-40B4-BE49-F238E27FC236}">
                <a16:creationId xmlns:a16="http://schemas.microsoft.com/office/drawing/2014/main" id="{5F415439-B313-4CF3-A815-7FF4F77F9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1845" y="3469471"/>
            <a:ext cx="340488" cy="34048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NuGet Gallery | Home">
            <a:extLst>
              <a:ext uri="{FF2B5EF4-FFF2-40B4-BE49-F238E27FC236}">
                <a16:creationId xmlns:a16="http://schemas.microsoft.com/office/drawing/2014/main" id="{9BFBA814-3405-4A80-9B10-5CFD8D167C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138" y="4397685"/>
            <a:ext cx="335323" cy="33532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NuGet Gallery | Home">
            <a:extLst>
              <a:ext uri="{FF2B5EF4-FFF2-40B4-BE49-F238E27FC236}">
                <a16:creationId xmlns:a16="http://schemas.microsoft.com/office/drawing/2014/main" id="{153AD6F6-2E0F-4D84-AF94-6D5789925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4267" y="4397684"/>
            <a:ext cx="335323" cy="33532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NuGet Gallery | Home">
            <a:extLst>
              <a:ext uri="{FF2B5EF4-FFF2-40B4-BE49-F238E27FC236}">
                <a16:creationId xmlns:a16="http://schemas.microsoft.com/office/drawing/2014/main" id="{82374FC7-29E6-4CFD-8D41-A94246A7E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4754" y="4397685"/>
            <a:ext cx="335323" cy="33532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NuGet Gallery | Home">
            <a:extLst>
              <a:ext uri="{FF2B5EF4-FFF2-40B4-BE49-F238E27FC236}">
                <a16:creationId xmlns:a16="http://schemas.microsoft.com/office/drawing/2014/main" id="{C1F90FBA-9322-43DA-8EC3-F23BE0C8B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1845" y="4397685"/>
            <a:ext cx="335323" cy="335323"/>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Straight Connector 24">
            <a:extLst>
              <a:ext uri="{FF2B5EF4-FFF2-40B4-BE49-F238E27FC236}">
                <a16:creationId xmlns:a16="http://schemas.microsoft.com/office/drawing/2014/main" id="{FE7D8D3F-4B0E-4687-89FD-558B00C77E66}"/>
              </a:ext>
            </a:extLst>
          </p:cNvPr>
          <p:cNvCxnSpPr>
            <a:stCxn id="54" idx="0"/>
          </p:cNvCxnSpPr>
          <p:nvPr/>
        </p:nvCxnSpPr>
        <p:spPr>
          <a:xfrm flipH="1" flipV="1">
            <a:off x="3900807" y="3749639"/>
            <a:ext cx="39848" cy="122086"/>
          </a:xfrm>
          <a:prstGeom prst="line">
            <a:avLst/>
          </a:prstGeom>
          <a:ln>
            <a:solidFill>
              <a:srgbClr val="77933C"/>
            </a:solidFill>
            <a:prstDash val="sysDot"/>
          </a:ln>
        </p:spPr>
        <p:style>
          <a:lnRef idx="2">
            <a:schemeClr val="accent1"/>
          </a:lnRef>
          <a:fillRef idx="0">
            <a:schemeClr val="accent1"/>
          </a:fillRef>
          <a:effectRef idx="1">
            <a:schemeClr val="accent1"/>
          </a:effectRef>
          <a:fontRef idx="minor">
            <a:schemeClr val="tx1"/>
          </a:fontRef>
        </p:style>
      </p:cxnSp>
      <p:cxnSp>
        <p:nvCxnSpPr>
          <p:cNvPr id="83" name="Straight Connector 26">
            <a:extLst>
              <a:ext uri="{FF2B5EF4-FFF2-40B4-BE49-F238E27FC236}">
                <a16:creationId xmlns:a16="http://schemas.microsoft.com/office/drawing/2014/main" id="{A8D44FE2-475D-47C7-9CA7-4A87B1E119D9}"/>
              </a:ext>
            </a:extLst>
          </p:cNvPr>
          <p:cNvCxnSpPr>
            <a:cxnSpLocks/>
            <a:stCxn id="65" idx="0"/>
          </p:cNvCxnSpPr>
          <p:nvPr/>
        </p:nvCxnSpPr>
        <p:spPr>
          <a:xfrm flipH="1" flipV="1">
            <a:off x="5047364" y="3738789"/>
            <a:ext cx="39848" cy="131585"/>
          </a:xfrm>
          <a:prstGeom prst="line">
            <a:avLst/>
          </a:prstGeom>
          <a:ln>
            <a:solidFill>
              <a:srgbClr val="77933C"/>
            </a:solidFill>
            <a:prstDash val="sysDot"/>
          </a:ln>
        </p:spPr>
        <p:style>
          <a:lnRef idx="2">
            <a:schemeClr val="accent1"/>
          </a:lnRef>
          <a:fillRef idx="0">
            <a:schemeClr val="accent1"/>
          </a:fillRef>
          <a:effectRef idx="1">
            <a:schemeClr val="accent1"/>
          </a:effectRef>
          <a:fontRef idx="minor">
            <a:schemeClr val="tx1"/>
          </a:fontRef>
        </p:style>
      </p:cxnSp>
      <p:cxnSp>
        <p:nvCxnSpPr>
          <p:cNvPr id="84" name="Straight Connector 28">
            <a:extLst>
              <a:ext uri="{FF2B5EF4-FFF2-40B4-BE49-F238E27FC236}">
                <a16:creationId xmlns:a16="http://schemas.microsoft.com/office/drawing/2014/main" id="{6179FF6D-64D0-44FF-B4A7-B47914627FD3}"/>
              </a:ext>
            </a:extLst>
          </p:cNvPr>
          <p:cNvCxnSpPr>
            <a:cxnSpLocks/>
            <a:stCxn id="67" idx="0"/>
          </p:cNvCxnSpPr>
          <p:nvPr/>
        </p:nvCxnSpPr>
        <p:spPr>
          <a:xfrm flipH="1" flipV="1">
            <a:off x="6193479" y="3743540"/>
            <a:ext cx="40290" cy="126833"/>
          </a:xfrm>
          <a:prstGeom prst="line">
            <a:avLst/>
          </a:prstGeom>
          <a:ln>
            <a:solidFill>
              <a:srgbClr val="77933C"/>
            </a:solidFill>
            <a:prstDash val="sysDot"/>
          </a:ln>
        </p:spPr>
        <p:style>
          <a:lnRef idx="2">
            <a:schemeClr val="accent1"/>
          </a:lnRef>
          <a:fillRef idx="0">
            <a:schemeClr val="accent1"/>
          </a:fillRef>
          <a:effectRef idx="1">
            <a:schemeClr val="accent1"/>
          </a:effectRef>
          <a:fontRef idx="minor">
            <a:schemeClr val="tx1"/>
          </a:fontRef>
        </p:style>
      </p:cxnSp>
      <p:cxnSp>
        <p:nvCxnSpPr>
          <p:cNvPr id="85" name="Straight Connector 30">
            <a:extLst>
              <a:ext uri="{FF2B5EF4-FFF2-40B4-BE49-F238E27FC236}">
                <a16:creationId xmlns:a16="http://schemas.microsoft.com/office/drawing/2014/main" id="{BEF6D8E5-D7E2-4536-9923-C3217CBDEB8F}"/>
              </a:ext>
            </a:extLst>
          </p:cNvPr>
          <p:cNvCxnSpPr>
            <a:cxnSpLocks/>
            <a:stCxn id="69" idx="0"/>
          </p:cNvCxnSpPr>
          <p:nvPr/>
        </p:nvCxnSpPr>
        <p:spPr>
          <a:xfrm flipH="1" flipV="1">
            <a:off x="7321764" y="3746654"/>
            <a:ext cx="39848" cy="122085"/>
          </a:xfrm>
          <a:prstGeom prst="line">
            <a:avLst/>
          </a:prstGeom>
          <a:ln>
            <a:solidFill>
              <a:srgbClr val="77933C"/>
            </a:solidFill>
            <a:prstDash val="sysDot"/>
          </a:ln>
        </p:spPr>
        <p:style>
          <a:lnRef idx="2">
            <a:schemeClr val="accent1"/>
          </a:lnRef>
          <a:fillRef idx="0">
            <a:schemeClr val="accent1"/>
          </a:fillRef>
          <a:effectRef idx="1">
            <a:schemeClr val="accent1"/>
          </a:effectRef>
          <a:fontRef idx="minor">
            <a:schemeClr val="tx1"/>
          </a:fontRef>
        </p:style>
      </p:cxnSp>
      <p:pic>
        <p:nvPicPr>
          <p:cNvPr id="86" name="Picture 2" descr="NuGet Gallery | Home">
            <a:extLst>
              <a:ext uri="{FF2B5EF4-FFF2-40B4-BE49-F238E27FC236}">
                <a16:creationId xmlns:a16="http://schemas.microsoft.com/office/drawing/2014/main" id="{B48F717E-0BAB-41DC-A492-C53D5B0F3C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1466" y="4484627"/>
            <a:ext cx="335323" cy="33532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NuGet Gallery | Home">
            <a:extLst>
              <a:ext uri="{FF2B5EF4-FFF2-40B4-BE49-F238E27FC236}">
                <a16:creationId xmlns:a16="http://schemas.microsoft.com/office/drawing/2014/main" id="{193AAFB4-F2C5-4E47-91F2-881F52F07D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8004" y="4484626"/>
            <a:ext cx="335323" cy="335323"/>
          </a:xfrm>
          <a:prstGeom prst="rect">
            <a:avLst/>
          </a:prstGeom>
          <a:noFill/>
          <a:extLst>
            <a:ext uri="{909E8E84-426E-40DD-AFC4-6F175D3DCCD1}">
              <a14:hiddenFill xmlns:a14="http://schemas.microsoft.com/office/drawing/2010/main">
                <a:solidFill>
                  <a:srgbClr val="FFFFFF"/>
                </a:solidFill>
              </a14:hiddenFill>
            </a:ext>
          </a:extLst>
        </p:spPr>
      </p:pic>
      <p:sp>
        <p:nvSpPr>
          <p:cNvPr id="88" name="Title 1">
            <a:extLst>
              <a:ext uri="{FF2B5EF4-FFF2-40B4-BE49-F238E27FC236}">
                <a16:creationId xmlns:a16="http://schemas.microsoft.com/office/drawing/2014/main" id="{8500943C-DB17-407F-A32E-CB237A428744}"/>
              </a:ext>
            </a:extLst>
          </p:cNvPr>
          <p:cNvSpPr txBox="1">
            <a:spLocks/>
          </p:cNvSpPr>
          <p:nvPr/>
        </p:nvSpPr>
        <p:spPr>
          <a:xfrm>
            <a:off x="4435587" y="2036929"/>
            <a:ext cx="2576170" cy="489196"/>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5333" b="1" kern="1200" cap="none" spc="-100" baseline="0">
                <a:ln w="3175">
                  <a:noFill/>
                </a:ln>
                <a:solidFill>
                  <a:srgbClr val="4826C0"/>
                </a:solidFill>
                <a:effectLst/>
                <a:latin typeface="Arial"/>
                <a:ea typeface="+mn-ea"/>
                <a:cs typeface="Arial"/>
              </a:defRPr>
            </a:lvl1pPr>
          </a:lstStyle>
          <a:p>
            <a:r>
              <a:rPr lang="zh-CN" altLang="en-US" sz="2400" dirty="0">
                <a:solidFill>
                  <a:schemeClr val="tx1"/>
                </a:solidFill>
              </a:rPr>
              <a:t>使用</a:t>
            </a:r>
            <a:r>
              <a:rPr lang="en-US" sz="2400" dirty="0">
                <a:solidFill>
                  <a:schemeClr val="tx1"/>
                </a:solidFill>
              </a:rPr>
              <a:t> NuGet </a:t>
            </a:r>
            <a:r>
              <a:rPr lang="zh-CN" altLang="en-US" sz="2400" dirty="0">
                <a:solidFill>
                  <a:schemeClr val="tx1"/>
                </a:solidFill>
              </a:rPr>
              <a:t>包</a:t>
            </a:r>
            <a:endParaRPr lang="en-US" sz="2400" dirty="0">
              <a:solidFill>
                <a:schemeClr val="tx1"/>
              </a:solidFill>
            </a:endParaRPr>
          </a:p>
        </p:txBody>
      </p:sp>
    </p:spTree>
    <p:extLst>
      <p:ext uri="{BB962C8B-B14F-4D97-AF65-F5344CB8AC3E}">
        <p14:creationId xmlns:p14="http://schemas.microsoft.com/office/powerpoint/2010/main" val="115946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5" grpId="0" animBg="1"/>
      <p:bldP spid="67" grpId="0" animBg="1"/>
      <p:bldP spid="6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EC5A4-7138-436C-9FA8-DB8FA94A0886}"/>
              </a:ext>
            </a:extLst>
          </p:cNvPr>
          <p:cNvSpPr>
            <a:spLocks noGrp="1"/>
          </p:cNvSpPr>
          <p:nvPr>
            <p:ph type="ctrTitle"/>
          </p:nvPr>
        </p:nvSpPr>
        <p:spPr/>
        <p:txBody>
          <a:bodyPr/>
          <a:lstStyle/>
          <a:p>
            <a:r>
              <a:rPr lang="zh-CN" altLang="en-US" dirty="0"/>
              <a:t>基于</a:t>
            </a:r>
            <a:r>
              <a:rPr lang="en-US" altLang="zh-CN" dirty="0" err="1"/>
              <a:t>Blazor</a:t>
            </a:r>
            <a:r>
              <a:rPr lang="zh-CN" altLang="en-US" dirty="0"/>
              <a:t>的微前端</a:t>
            </a:r>
            <a:endParaRPr lang="en-US" dirty="0"/>
          </a:p>
        </p:txBody>
      </p:sp>
      <p:sp>
        <p:nvSpPr>
          <p:cNvPr id="3" name="Content Placeholder 2">
            <a:extLst>
              <a:ext uri="{FF2B5EF4-FFF2-40B4-BE49-F238E27FC236}">
                <a16:creationId xmlns:a16="http://schemas.microsoft.com/office/drawing/2014/main" id="{E74CC804-9AB5-48CF-9EF6-D79E01D05A12}"/>
              </a:ext>
            </a:extLst>
          </p:cNvPr>
          <p:cNvSpPr>
            <a:spLocks noGrp="1"/>
          </p:cNvSpPr>
          <p:nvPr>
            <p:ph idx="12"/>
          </p:nvPr>
        </p:nvSpPr>
        <p:spPr>
          <a:xfrm>
            <a:off x="681039" y="2318328"/>
            <a:ext cx="10942183" cy="2914003"/>
          </a:xfrm>
        </p:spPr>
        <p:txBody>
          <a:bodyPr/>
          <a:lstStyle/>
          <a:p>
            <a:r>
              <a:rPr lang="en-US" dirty="0"/>
              <a:t>✅ </a:t>
            </a:r>
            <a:r>
              <a:rPr lang="zh-CN" altLang="en-US" dirty="0"/>
              <a:t>保持统一工作流</a:t>
            </a:r>
            <a:endParaRPr lang="en-US" altLang="zh-CN" dirty="0"/>
          </a:p>
          <a:p>
            <a:r>
              <a:rPr lang="en-US" dirty="0"/>
              <a:t>✅ </a:t>
            </a:r>
            <a:r>
              <a:rPr lang="zh-CN" altLang="en-US" dirty="0"/>
              <a:t>所有都基于</a:t>
            </a:r>
            <a:r>
              <a:rPr lang="en-US" altLang="zh-CN" dirty="0"/>
              <a:t>C#</a:t>
            </a:r>
            <a:endParaRPr lang="en-US" dirty="0"/>
          </a:p>
          <a:p>
            <a:endParaRPr lang="en-US" dirty="0"/>
          </a:p>
          <a:p>
            <a:r>
              <a:rPr lang="en-US" dirty="0"/>
              <a:t>❌ </a:t>
            </a:r>
            <a:r>
              <a:rPr lang="zh-CN" altLang="en-US" dirty="0"/>
              <a:t>需要重新编译</a:t>
            </a:r>
            <a:endParaRPr lang="en-US" dirty="0"/>
          </a:p>
          <a:p>
            <a:r>
              <a:rPr lang="en-US" dirty="0"/>
              <a:t>❌ </a:t>
            </a:r>
            <a:r>
              <a:rPr lang="zh-CN" altLang="en-US" dirty="0"/>
              <a:t>没有跨框架支持</a:t>
            </a:r>
            <a:endParaRPr lang="en-US" altLang="zh-CN" dirty="0"/>
          </a:p>
          <a:p>
            <a:r>
              <a:rPr lang="en-US" dirty="0"/>
              <a:t>❌ </a:t>
            </a:r>
            <a:r>
              <a:rPr lang="zh-CN" altLang="en-US" dirty="0"/>
              <a:t>在开始之前需要全面评估</a:t>
            </a:r>
            <a:endParaRPr lang="en-US" dirty="0"/>
          </a:p>
        </p:txBody>
      </p:sp>
    </p:spTree>
    <p:extLst>
      <p:ext uri="{BB962C8B-B14F-4D97-AF65-F5344CB8AC3E}">
        <p14:creationId xmlns:p14="http://schemas.microsoft.com/office/powerpoint/2010/main" val="335686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未页"/>
          <p:cNvPicPr>
            <a:picLocks noChangeAspect="1"/>
          </p:cNvPicPr>
          <p:nvPr/>
        </p:nvPicPr>
        <p:blipFill>
          <a:blip r:embed="rId3"/>
          <a:stretch>
            <a:fillRect/>
          </a:stretch>
        </p:blipFill>
        <p:spPr>
          <a:xfrm>
            <a:off x="-20320" y="-10795"/>
            <a:ext cx="12232005" cy="6880225"/>
          </a:xfrm>
          <a:prstGeom prst="rect">
            <a:avLst/>
          </a:prstGeom>
        </p:spPr>
      </p:pic>
      <p:pic>
        <p:nvPicPr>
          <p:cNvPr id="6" name="Picture 2">
            <a:extLst>
              <a:ext uri="{FF2B5EF4-FFF2-40B4-BE49-F238E27FC236}">
                <a16:creationId xmlns:a16="http://schemas.microsoft.com/office/drawing/2014/main" id="{297CD4ED-D8A2-4FF2-AA7B-2B492CA58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3063" y="2166443"/>
            <a:ext cx="2476500" cy="24765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6CA9B55B-42D8-4A91-9AB1-21D3329E037B}"/>
              </a:ext>
            </a:extLst>
          </p:cNvPr>
          <p:cNvSpPr/>
          <p:nvPr/>
        </p:nvSpPr>
        <p:spPr>
          <a:xfrm>
            <a:off x="1011606" y="4772991"/>
            <a:ext cx="3239413" cy="523220"/>
          </a:xfrm>
          <a:prstGeom prst="rect">
            <a:avLst/>
          </a:prstGeom>
        </p:spPr>
        <p:txBody>
          <a:bodyPr wrap="none">
            <a:spAutoFit/>
          </a:bodyPr>
          <a:lstStyle/>
          <a:p>
            <a:r>
              <a:rPr lang="en-US" altLang="zh-CN" sz="2800" dirty="0">
                <a:latin typeface="微软雅黑" panose="020B0503020204020204" pitchFamily="34" charset="-122"/>
                <a:ea typeface="微软雅黑" panose="020B0503020204020204" pitchFamily="34" charset="-122"/>
              </a:rPr>
              <a:t>ant-design-</a:t>
            </a:r>
            <a:r>
              <a:rPr lang="en-US" altLang="zh-CN" sz="2800" dirty="0" err="1">
                <a:latin typeface="微软雅黑" panose="020B0503020204020204" pitchFamily="34" charset="-122"/>
                <a:ea typeface="微软雅黑" panose="020B0503020204020204" pitchFamily="34" charset="-122"/>
              </a:rPr>
              <a:t>blazor</a:t>
            </a:r>
            <a:endParaRPr lang="zh-CN" altLang="en-US" sz="2800"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D9FE4025-32E3-44AD-BB81-A93697C8A4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970" t="22774" r="16945" b="16229"/>
          <a:stretch/>
        </p:blipFill>
        <p:spPr bwMode="auto">
          <a:xfrm>
            <a:off x="4790165" y="2166442"/>
            <a:ext cx="2478723" cy="247650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4AF664F-A231-433A-BFAB-4D4C586D6794}"/>
              </a:ext>
            </a:extLst>
          </p:cNvPr>
          <p:cNvSpPr/>
          <p:nvPr/>
        </p:nvSpPr>
        <p:spPr>
          <a:xfrm>
            <a:off x="5464740" y="4772991"/>
            <a:ext cx="1261884"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交流群</a:t>
            </a:r>
          </a:p>
        </p:txBody>
      </p:sp>
      <p:pic>
        <p:nvPicPr>
          <p:cNvPr id="10" name="图片 9">
            <a:extLst>
              <a:ext uri="{FF2B5EF4-FFF2-40B4-BE49-F238E27FC236}">
                <a16:creationId xmlns:a16="http://schemas.microsoft.com/office/drawing/2014/main" id="{0644AE45-5C3C-44A6-9373-C214CFBD786A}"/>
              </a:ext>
            </a:extLst>
          </p:cNvPr>
          <p:cNvPicPr>
            <a:picLocks noChangeAspect="1"/>
          </p:cNvPicPr>
          <p:nvPr/>
        </p:nvPicPr>
        <p:blipFill>
          <a:blip r:embed="rId6"/>
          <a:stretch>
            <a:fillRect/>
          </a:stretch>
        </p:blipFill>
        <p:spPr>
          <a:xfrm>
            <a:off x="8270685" y="2243849"/>
            <a:ext cx="2295906" cy="2295906"/>
          </a:xfrm>
          <a:prstGeom prst="rect">
            <a:avLst/>
          </a:prstGeom>
        </p:spPr>
      </p:pic>
      <p:sp>
        <p:nvSpPr>
          <p:cNvPr id="12" name="矩形 11">
            <a:extLst>
              <a:ext uri="{FF2B5EF4-FFF2-40B4-BE49-F238E27FC236}">
                <a16:creationId xmlns:a16="http://schemas.microsoft.com/office/drawing/2014/main" id="{D22DBA5D-DD00-406C-A480-C3518198A8F2}"/>
              </a:ext>
            </a:extLst>
          </p:cNvPr>
          <p:cNvSpPr/>
          <p:nvPr/>
        </p:nvSpPr>
        <p:spPr>
          <a:xfrm>
            <a:off x="7896650" y="4735793"/>
            <a:ext cx="3416320"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移动开发和人工智能</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未页"/>
          <p:cNvPicPr>
            <a:picLocks noChangeAspect="1"/>
          </p:cNvPicPr>
          <p:nvPr/>
        </p:nvPicPr>
        <p:blipFill>
          <a:blip r:embed="rId2"/>
          <a:stretch>
            <a:fillRect/>
          </a:stretch>
        </p:blipFill>
        <p:spPr>
          <a:xfrm>
            <a:off x="-20320" y="-10795"/>
            <a:ext cx="12232005" cy="6880225"/>
          </a:xfrm>
          <a:prstGeom prst="rect">
            <a:avLst/>
          </a:prstGeom>
        </p:spPr>
      </p:pic>
      <p:sp>
        <p:nvSpPr>
          <p:cNvPr id="2" name="文本框 1">
            <a:extLst>
              <a:ext uri="{FF2B5EF4-FFF2-40B4-BE49-F238E27FC236}">
                <a16:creationId xmlns:a16="http://schemas.microsoft.com/office/drawing/2014/main" id="{589A91D5-FA3E-4032-B4D5-FF56EDB0EE91}"/>
              </a:ext>
            </a:extLst>
          </p:cNvPr>
          <p:cNvSpPr txBox="1"/>
          <p:nvPr/>
        </p:nvSpPr>
        <p:spPr>
          <a:xfrm>
            <a:off x="2621013" y="3105834"/>
            <a:ext cx="6744660" cy="646331"/>
          </a:xfrm>
          <a:prstGeom prst="rect">
            <a:avLst/>
          </a:prstGeom>
          <a:noFill/>
        </p:spPr>
        <p:txBody>
          <a:bodyPr wrap="square" rtlCol="0">
            <a:spAutoFit/>
          </a:bodyPr>
          <a:lstStyle/>
          <a:p>
            <a:pPr algn="ctr"/>
            <a:r>
              <a:rPr lang="en-US" altLang="zh-CN" sz="3600" dirty="0" err="1"/>
              <a:t>Blazor</a:t>
            </a:r>
            <a:r>
              <a:rPr lang="zh-CN" altLang="en-US" sz="3600" dirty="0"/>
              <a:t>在</a:t>
            </a:r>
            <a:r>
              <a:rPr lang="en-US" altLang="zh-CN" sz="3600" dirty="0"/>
              <a:t>.NET5 </a:t>
            </a:r>
            <a:r>
              <a:rPr lang="zh-CN" altLang="en-US" sz="3600" dirty="0"/>
              <a:t>有那些新特性</a:t>
            </a:r>
          </a:p>
        </p:txBody>
      </p:sp>
      <p:sp>
        <p:nvSpPr>
          <p:cNvPr id="3" name="矩形 2">
            <a:extLst>
              <a:ext uri="{FF2B5EF4-FFF2-40B4-BE49-F238E27FC236}">
                <a16:creationId xmlns:a16="http://schemas.microsoft.com/office/drawing/2014/main" id="{F1D5BE63-8E0B-4676-A1A0-E3311C886F69}"/>
              </a:ext>
            </a:extLst>
          </p:cNvPr>
          <p:cNvSpPr/>
          <p:nvPr/>
        </p:nvSpPr>
        <p:spPr>
          <a:xfrm>
            <a:off x="1846128" y="4171487"/>
            <a:ext cx="8499107" cy="21079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问题一</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未页"/>
          <p:cNvPicPr>
            <a:picLocks noChangeAspect="1"/>
          </p:cNvPicPr>
          <p:nvPr/>
        </p:nvPicPr>
        <p:blipFill>
          <a:blip r:embed="rId3"/>
          <a:stretch>
            <a:fillRect/>
          </a:stretch>
        </p:blipFill>
        <p:spPr>
          <a:xfrm>
            <a:off x="-20320" y="-10795"/>
            <a:ext cx="12232005" cy="6880225"/>
          </a:xfrm>
          <a:prstGeom prst="rect">
            <a:avLst/>
          </a:prstGeom>
        </p:spPr>
      </p:pic>
      <p:sp>
        <p:nvSpPr>
          <p:cNvPr id="5" name="文本框 4"/>
          <p:cNvSpPr txBox="1"/>
          <p:nvPr/>
        </p:nvSpPr>
        <p:spPr>
          <a:xfrm>
            <a:off x="3002527" y="3105834"/>
            <a:ext cx="6113764" cy="646331"/>
          </a:xfrm>
          <a:prstGeom prst="rect">
            <a:avLst/>
          </a:prstGeom>
          <a:noFill/>
        </p:spPr>
        <p:txBody>
          <a:bodyPr wrap="square" rtlCol="0">
            <a:spAutoFit/>
          </a:bodyPr>
          <a:lstStyle/>
          <a:p>
            <a:pPr algn="ctr"/>
            <a:r>
              <a:rPr lang="zh-CN" altLang="en-US" sz="3600" dirty="0"/>
              <a:t>谈谈基于</a:t>
            </a:r>
            <a:r>
              <a:rPr lang="en-US" altLang="zh-CN" sz="3600" dirty="0" err="1"/>
              <a:t>Blazor</a:t>
            </a:r>
            <a:r>
              <a:rPr lang="zh-CN" altLang="en-US" sz="3600" dirty="0"/>
              <a:t>微前端的认识</a:t>
            </a:r>
          </a:p>
        </p:txBody>
      </p:sp>
      <p:sp>
        <p:nvSpPr>
          <p:cNvPr id="6" name="矩形 5">
            <a:extLst>
              <a:ext uri="{FF2B5EF4-FFF2-40B4-BE49-F238E27FC236}">
                <a16:creationId xmlns:a16="http://schemas.microsoft.com/office/drawing/2014/main" id="{623A3B85-316F-482E-A1E8-2D36CD3C9E4A}"/>
              </a:ext>
            </a:extLst>
          </p:cNvPr>
          <p:cNvSpPr/>
          <p:nvPr/>
        </p:nvSpPr>
        <p:spPr>
          <a:xfrm>
            <a:off x="1846128" y="4143355"/>
            <a:ext cx="8499107" cy="21079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问题二</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8">
            <a:extLst>
              <a:ext uri="{FF2B5EF4-FFF2-40B4-BE49-F238E27FC236}">
                <a16:creationId xmlns:a16="http://schemas.microsoft.com/office/drawing/2014/main" id="{3F68A269-CA13-4480-9DDC-23E3D1B1D7C5}"/>
              </a:ext>
            </a:extLst>
          </p:cNvPr>
          <p:cNvSpPr txBox="1">
            <a:spLocks/>
          </p:cNvSpPr>
          <p:nvPr/>
        </p:nvSpPr>
        <p:spPr>
          <a:xfrm>
            <a:off x="587375" y="1770647"/>
            <a:ext cx="1101725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Your platform for building anything</a:t>
            </a:r>
          </a:p>
        </p:txBody>
      </p:sp>
      <p:sp>
        <p:nvSpPr>
          <p:cNvPr id="43" name="Title 18">
            <a:extLst>
              <a:ext uri="{FF2B5EF4-FFF2-40B4-BE49-F238E27FC236}">
                <a16:creationId xmlns:a16="http://schemas.microsoft.com/office/drawing/2014/main" id="{A8B5AB0E-CD63-4418-9220-F46ABD088600}"/>
              </a:ext>
            </a:extLst>
          </p:cNvPr>
          <p:cNvSpPr txBox="1">
            <a:spLocks/>
          </p:cNvSpPr>
          <p:nvPr/>
        </p:nvSpPr>
        <p:spPr>
          <a:xfrm>
            <a:off x="587375" y="1081887"/>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a:t>
            </a:r>
          </a:p>
        </p:txBody>
      </p:sp>
      <p:cxnSp>
        <p:nvCxnSpPr>
          <p:cNvPr id="125" name="Straight Connector 124">
            <a:extLst>
              <a:ext uri="{FF2B5EF4-FFF2-40B4-BE49-F238E27FC236}">
                <a16:creationId xmlns:a16="http://schemas.microsoft.com/office/drawing/2014/main" id="{424CEB2D-DC3C-44F1-9A63-F52047B54EDE}"/>
              </a:ext>
              <a:ext uri="{C183D7F6-B498-43B3-948B-1728B52AA6E4}">
                <adec:decorative xmlns:adec="http://schemas.microsoft.com/office/drawing/2017/decorative" val="1"/>
              </a:ext>
            </a:extLst>
          </p:cNvPr>
          <p:cNvCxnSpPr>
            <a:cxnSpLocks/>
            <a:endCxn id="122" idx="2"/>
          </p:cNvCxnSpPr>
          <p:nvPr/>
        </p:nvCxnSpPr>
        <p:spPr>
          <a:xfrm flipV="1">
            <a:off x="6100199" y="4362740"/>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broad application support" descr="broad application support">
            <a:extLst>
              <a:ext uri="{FF2B5EF4-FFF2-40B4-BE49-F238E27FC236}">
                <a16:creationId xmlns:a16="http://schemas.microsoft.com/office/drawing/2014/main" id="{88CFD0DF-6FEC-4959-B13F-937265EC0DE8}"/>
              </a:ext>
            </a:extLst>
          </p:cNvPr>
          <p:cNvGrpSpPr/>
          <p:nvPr/>
        </p:nvGrpSpPr>
        <p:grpSpPr>
          <a:xfrm>
            <a:off x="4139578" y="3184508"/>
            <a:ext cx="611788" cy="360630"/>
            <a:chOff x="6313882" y="1370180"/>
            <a:chExt cx="443543" cy="261457"/>
          </a:xfrm>
        </p:grpSpPr>
        <p:sp>
          <p:nvSpPr>
            <p:cNvPr id="46" name="Freeform 907">
              <a:extLst>
                <a:ext uri="{FF2B5EF4-FFF2-40B4-BE49-F238E27FC236}">
                  <a16:creationId xmlns:a16="http://schemas.microsoft.com/office/drawing/2014/main" id="{6F864DC7-B8C1-4AA6-B5E3-9921474C9CC9}"/>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908">
              <a:extLst>
                <a:ext uri="{FF2B5EF4-FFF2-40B4-BE49-F238E27FC236}">
                  <a16:creationId xmlns:a16="http://schemas.microsoft.com/office/drawing/2014/main" id="{B36C4436-7E42-447C-B0BD-9C38C71CDD8E}"/>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Oval 909">
              <a:extLst>
                <a:ext uri="{FF2B5EF4-FFF2-40B4-BE49-F238E27FC236}">
                  <a16:creationId xmlns:a16="http://schemas.microsoft.com/office/drawing/2014/main" id="{D2EADCBA-9F9D-4474-90BC-C05AC1438D8D}"/>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910">
              <a:extLst>
                <a:ext uri="{FF2B5EF4-FFF2-40B4-BE49-F238E27FC236}">
                  <a16:creationId xmlns:a16="http://schemas.microsoft.com/office/drawing/2014/main" id="{8D68237B-1D8D-4F1C-B9DE-8CF2DF83BA4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911">
              <a:extLst>
                <a:ext uri="{FF2B5EF4-FFF2-40B4-BE49-F238E27FC236}">
                  <a16:creationId xmlns:a16="http://schemas.microsoft.com/office/drawing/2014/main" id="{C39B4A88-3977-4662-9725-3D5B66A94B85}"/>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8" name="Graphic 57" descr="Icon of connected dots ">
            <a:extLst>
              <a:ext uri="{FF2B5EF4-FFF2-40B4-BE49-F238E27FC236}">
                <a16:creationId xmlns:a16="http://schemas.microsoft.com/office/drawing/2014/main" id="{E1DAFB14-5526-4670-A72F-F0D7AA1FE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5153" y="3109845"/>
            <a:ext cx="578454" cy="509954"/>
          </a:xfrm>
          <a:prstGeom prst="rect">
            <a:avLst/>
          </a:prstGeom>
        </p:spPr>
      </p:pic>
      <p:grpSp>
        <p:nvGrpSpPr>
          <p:cNvPr id="59" name="online" descr="online">
            <a:extLst>
              <a:ext uri="{FF2B5EF4-FFF2-40B4-BE49-F238E27FC236}">
                <a16:creationId xmlns:a16="http://schemas.microsoft.com/office/drawing/2014/main" id="{4011EA94-9DC3-4542-B438-A34B3CBD6D0C}"/>
              </a:ext>
            </a:extLst>
          </p:cNvPr>
          <p:cNvGrpSpPr/>
          <p:nvPr/>
        </p:nvGrpSpPr>
        <p:grpSpPr>
          <a:xfrm>
            <a:off x="2489742" y="3063821"/>
            <a:ext cx="602002" cy="602002"/>
            <a:chOff x="4472102" y="5773612"/>
            <a:chExt cx="436448" cy="436448"/>
          </a:xfrm>
        </p:grpSpPr>
        <p:sp>
          <p:nvSpPr>
            <p:cNvPr id="60" name="Freeform: Shape 59">
              <a:extLst>
                <a:ext uri="{FF2B5EF4-FFF2-40B4-BE49-F238E27FC236}">
                  <a16:creationId xmlns:a16="http://schemas.microsoft.com/office/drawing/2014/main" id="{2A1DDE8F-BC5E-4043-A1F2-30E565F7A8BA}"/>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8FD3C3E-4C9D-438A-B038-CB521732F057}"/>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A23E61D-AA5C-43DC-A9D5-44B9E558570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FE8849E-A7C7-4C51-953D-27A89827D6D8}"/>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36C4935C-CE06-4CFC-9EF0-F26ADEF97C63}"/>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3FA9D36-5B21-461E-9339-10400749A724}"/>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4060695-A55F-4628-BF5D-9E840861101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EDA352F-4F99-4DC2-8AF7-4384F0F89573}"/>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D20AA353-04EA-46CF-ACD6-F33CFB285409}"/>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95FE33FB-AA60-4B18-8948-1321CCC0F700}"/>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C36876D5-2A09-40F2-9388-D374C1574C6E}"/>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7223595-FAEF-43F9-BD26-5FD6C17A141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11D94C4-04CE-41A3-A0D0-1789645CE172}"/>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59917B0-8BEE-499A-BB57-6A59D9AE57D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4CF0CC-5FD8-4803-AA21-16567AEE0642}"/>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230949E-0067-493A-AF23-9975770A637C}"/>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6" name="gaming" descr=" gaming, controller">
            <a:extLst>
              <a:ext uri="{FF2B5EF4-FFF2-40B4-BE49-F238E27FC236}">
                <a16:creationId xmlns:a16="http://schemas.microsoft.com/office/drawing/2014/main" id="{E44A8523-9339-41A7-9222-1DDB5772ED06}"/>
              </a:ext>
            </a:extLst>
          </p:cNvPr>
          <p:cNvGrpSpPr/>
          <p:nvPr/>
        </p:nvGrpSpPr>
        <p:grpSpPr>
          <a:xfrm>
            <a:off x="7440270" y="3050167"/>
            <a:ext cx="629310" cy="629310"/>
            <a:chOff x="7205664" y="1190625"/>
            <a:chExt cx="509586" cy="509586"/>
          </a:xfrm>
        </p:grpSpPr>
        <p:sp>
          <p:nvSpPr>
            <p:cNvPr id="77" name="Freeform: Shape 76">
              <a:extLst>
                <a:ext uri="{FF2B5EF4-FFF2-40B4-BE49-F238E27FC236}">
                  <a16:creationId xmlns:a16="http://schemas.microsoft.com/office/drawing/2014/main" id="{5D4029CD-0FED-4667-B566-0A5E560A5CFB}"/>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441ED4A3-BF21-46BF-97EF-CF336F434999}"/>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F8A3583-79BC-47CF-A189-A47591553F24}"/>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E40E954-8343-49CD-8FC4-4DF0B31C90C5}"/>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1" name="phone" descr="phone">
            <a:extLst>
              <a:ext uri="{FF2B5EF4-FFF2-40B4-BE49-F238E27FC236}">
                <a16:creationId xmlns:a16="http://schemas.microsoft.com/office/drawing/2014/main" id="{156248C5-F962-468C-A726-F058C8D5ABE5}"/>
              </a:ext>
            </a:extLst>
          </p:cNvPr>
          <p:cNvGrpSpPr/>
          <p:nvPr/>
        </p:nvGrpSpPr>
        <p:grpSpPr>
          <a:xfrm>
            <a:off x="5948868" y="3108101"/>
            <a:ext cx="302660" cy="513442"/>
            <a:chOff x="7648576" y="1841501"/>
            <a:chExt cx="177800" cy="301625"/>
          </a:xfrm>
        </p:grpSpPr>
        <p:sp>
          <p:nvSpPr>
            <p:cNvPr id="82" name="Freeform 48">
              <a:extLst>
                <a:ext uri="{FF2B5EF4-FFF2-40B4-BE49-F238E27FC236}">
                  <a16:creationId xmlns:a16="http://schemas.microsoft.com/office/drawing/2014/main" id="{880140FC-DA4C-4BD6-BB35-1CCB3EB6F44D}"/>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3B3FA876-5C9F-4756-8DF5-28AA3E936C6B}"/>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0">
              <a:extLst>
                <a:ext uri="{FF2B5EF4-FFF2-40B4-BE49-F238E27FC236}">
                  <a16:creationId xmlns:a16="http://schemas.microsoft.com/office/drawing/2014/main" id="{AC5A5DAC-84E3-45D2-B36B-072D4BA510C3}"/>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175">
              <a:extLst>
                <a:ext uri="{FF2B5EF4-FFF2-40B4-BE49-F238E27FC236}">
                  <a16:creationId xmlns:a16="http://schemas.microsoft.com/office/drawing/2014/main" id="{3938CBF0-11E8-43BF-9D10-8AF98B4CF92D}"/>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6" name="monitor 1" descr="monitor, desktop">
            <a:extLst>
              <a:ext uri="{FF2B5EF4-FFF2-40B4-BE49-F238E27FC236}">
                <a16:creationId xmlns:a16="http://schemas.microsoft.com/office/drawing/2014/main" id="{CAACA23A-87C5-473E-BF34-8849A12FC9E7}"/>
              </a:ext>
            </a:extLst>
          </p:cNvPr>
          <p:cNvGrpSpPr/>
          <p:nvPr/>
        </p:nvGrpSpPr>
        <p:grpSpPr>
          <a:xfrm>
            <a:off x="876832" y="3153600"/>
            <a:ext cx="518366" cy="422446"/>
            <a:chOff x="4233864" y="1827214"/>
            <a:chExt cx="403225" cy="328613"/>
          </a:xfrm>
        </p:grpSpPr>
        <p:sp>
          <p:nvSpPr>
            <p:cNvPr id="87" name="Freeform 53">
              <a:extLst>
                <a:ext uri="{FF2B5EF4-FFF2-40B4-BE49-F238E27FC236}">
                  <a16:creationId xmlns:a16="http://schemas.microsoft.com/office/drawing/2014/main" id="{14B06EB0-6104-4C94-87A3-DE49A683D44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54">
              <a:extLst>
                <a:ext uri="{FF2B5EF4-FFF2-40B4-BE49-F238E27FC236}">
                  <a16:creationId xmlns:a16="http://schemas.microsoft.com/office/drawing/2014/main" id="{2E1D2572-B4D5-46BC-A6BF-5C3E3D0DDB4F}"/>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173">
              <a:extLst>
                <a:ext uri="{FF2B5EF4-FFF2-40B4-BE49-F238E27FC236}">
                  <a16:creationId xmlns:a16="http://schemas.microsoft.com/office/drawing/2014/main" id="{6944874B-DF29-4BC7-99E2-4AC10D70F3EF}"/>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0" name="IoT 3" descr="IoT, create safer cities">
            <a:extLst>
              <a:ext uri="{FF2B5EF4-FFF2-40B4-BE49-F238E27FC236}">
                <a16:creationId xmlns:a16="http://schemas.microsoft.com/office/drawing/2014/main" id="{0BCF6F22-1788-4BB9-9F91-8DA0B0FFC84F}"/>
              </a:ext>
            </a:extLst>
          </p:cNvPr>
          <p:cNvGrpSpPr/>
          <p:nvPr/>
        </p:nvGrpSpPr>
        <p:grpSpPr>
          <a:xfrm>
            <a:off x="9131303" y="3087451"/>
            <a:ext cx="556698" cy="554742"/>
            <a:chOff x="5433319" y="4819498"/>
            <a:chExt cx="403602" cy="402184"/>
          </a:xfrm>
        </p:grpSpPr>
        <p:sp>
          <p:nvSpPr>
            <p:cNvPr id="91" name="Rectangle 854">
              <a:extLst>
                <a:ext uri="{FF2B5EF4-FFF2-40B4-BE49-F238E27FC236}">
                  <a16:creationId xmlns:a16="http://schemas.microsoft.com/office/drawing/2014/main" id="{51427788-FFB6-4682-B087-14072AD0E0DE}"/>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855">
              <a:extLst>
                <a:ext uri="{FF2B5EF4-FFF2-40B4-BE49-F238E27FC236}">
                  <a16:creationId xmlns:a16="http://schemas.microsoft.com/office/drawing/2014/main" id="{E9D5993C-1F35-479D-807A-8BFC630E8D0F}"/>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856">
              <a:extLst>
                <a:ext uri="{FF2B5EF4-FFF2-40B4-BE49-F238E27FC236}">
                  <a16:creationId xmlns:a16="http://schemas.microsoft.com/office/drawing/2014/main" id="{92EF04CE-A588-415A-8C2E-6E4CAD81F47D}"/>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857">
              <a:extLst>
                <a:ext uri="{FF2B5EF4-FFF2-40B4-BE49-F238E27FC236}">
                  <a16:creationId xmlns:a16="http://schemas.microsoft.com/office/drawing/2014/main" id="{7D9A31F5-4435-441B-90E1-CF70ED45E1A0}"/>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858">
              <a:extLst>
                <a:ext uri="{FF2B5EF4-FFF2-40B4-BE49-F238E27FC236}">
                  <a16:creationId xmlns:a16="http://schemas.microsoft.com/office/drawing/2014/main" id="{7964BC0A-2505-4074-BADD-9C95527902C5}"/>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859">
              <a:extLst>
                <a:ext uri="{FF2B5EF4-FFF2-40B4-BE49-F238E27FC236}">
                  <a16:creationId xmlns:a16="http://schemas.microsoft.com/office/drawing/2014/main" id="{1C32FFC1-3605-427D-A6C0-4C8B78BDE0A3}"/>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860">
              <a:extLst>
                <a:ext uri="{FF2B5EF4-FFF2-40B4-BE49-F238E27FC236}">
                  <a16:creationId xmlns:a16="http://schemas.microsoft.com/office/drawing/2014/main" id="{AE595688-5F01-4124-A38D-F660A6A28A62}"/>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861">
              <a:extLst>
                <a:ext uri="{FF2B5EF4-FFF2-40B4-BE49-F238E27FC236}">
                  <a16:creationId xmlns:a16="http://schemas.microsoft.com/office/drawing/2014/main" id="{C83BBAF4-B3CC-45D6-AED1-BABD58504382}"/>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862">
              <a:extLst>
                <a:ext uri="{FF2B5EF4-FFF2-40B4-BE49-F238E27FC236}">
                  <a16:creationId xmlns:a16="http://schemas.microsoft.com/office/drawing/2014/main" id="{3777ACAB-6944-442C-B5BD-E0B1C9919F76}"/>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863">
              <a:extLst>
                <a:ext uri="{FF2B5EF4-FFF2-40B4-BE49-F238E27FC236}">
                  <a16:creationId xmlns:a16="http://schemas.microsoft.com/office/drawing/2014/main" id="{C3C11BB9-76B5-495F-A396-A2014AE8AD50}"/>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864">
              <a:extLst>
                <a:ext uri="{FF2B5EF4-FFF2-40B4-BE49-F238E27FC236}">
                  <a16:creationId xmlns:a16="http://schemas.microsoft.com/office/drawing/2014/main" id="{1A3DB62C-7ED1-4C3A-A57F-AE0609DD69D3}"/>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865">
              <a:extLst>
                <a:ext uri="{FF2B5EF4-FFF2-40B4-BE49-F238E27FC236}">
                  <a16:creationId xmlns:a16="http://schemas.microsoft.com/office/drawing/2014/main" id="{790DC761-61FA-4BFF-A0EF-972302D82B80}"/>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866">
              <a:extLst>
                <a:ext uri="{FF2B5EF4-FFF2-40B4-BE49-F238E27FC236}">
                  <a16:creationId xmlns:a16="http://schemas.microsoft.com/office/drawing/2014/main" id="{0C0B04A5-C0FA-413A-8553-CD347C7D2EDF}"/>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67">
              <a:extLst>
                <a:ext uri="{FF2B5EF4-FFF2-40B4-BE49-F238E27FC236}">
                  <a16:creationId xmlns:a16="http://schemas.microsoft.com/office/drawing/2014/main" id="{5AE9F834-02DC-4D4C-B243-4CD9E6CBE699}"/>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Oval 868">
              <a:extLst>
                <a:ext uri="{FF2B5EF4-FFF2-40B4-BE49-F238E27FC236}">
                  <a16:creationId xmlns:a16="http://schemas.microsoft.com/office/drawing/2014/main" id="{B393042D-0B05-4CB8-B448-BA1BEDD0AF2C}"/>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869">
              <a:extLst>
                <a:ext uri="{FF2B5EF4-FFF2-40B4-BE49-F238E27FC236}">
                  <a16:creationId xmlns:a16="http://schemas.microsoft.com/office/drawing/2014/main" id="{9C5DD7AF-6CCC-4EF5-AC00-366C08B92172}"/>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870">
              <a:extLst>
                <a:ext uri="{FF2B5EF4-FFF2-40B4-BE49-F238E27FC236}">
                  <a16:creationId xmlns:a16="http://schemas.microsoft.com/office/drawing/2014/main" id="{F97752B4-5BF6-44C2-B75B-A47A3CA2EB7D}"/>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Title 18">
            <a:extLst>
              <a:ext uri="{FF2B5EF4-FFF2-40B4-BE49-F238E27FC236}">
                <a16:creationId xmlns:a16="http://schemas.microsoft.com/office/drawing/2014/main" id="{86A4096F-4428-4CD4-AB07-1927770BAD05}"/>
              </a:ext>
            </a:extLst>
          </p:cNvPr>
          <p:cNvSpPr txBox="1">
            <a:spLocks/>
          </p:cNvSpPr>
          <p:nvPr/>
        </p:nvSpPr>
        <p:spPr>
          <a:xfrm>
            <a:off x="58737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Desktop</a:t>
            </a:r>
          </a:p>
        </p:txBody>
      </p:sp>
      <p:sp>
        <p:nvSpPr>
          <p:cNvPr id="109" name="Title 18">
            <a:extLst>
              <a:ext uri="{FF2B5EF4-FFF2-40B4-BE49-F238E27FC236}">
                <a16:creationId xmlns:a16="http://schemas.microsoft.com/office/drawing/2014/main" id="{DAC6F496-E689-4865-BB0E-CFD285820327}"/>
              </a:ext>
            </a:extLst>
          </p:cNvPr>
          <p:cNvSpPr txBox="1">
            <a:spLocks/>
          </p:cNvSpPr>
          <p:nvPr/>
        </p:nvSpPr>
        <p:spPr>
          <a:xfrm>
            <a:off x="2242103"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Web</a:t>
            </a:r>
          </a:p>
        </p:txBody>
      </p:sp>
      <p:sp>
        <p:nvSpPr>
          <p:cNvPr id="110" name="Title 18">
            <a:extLst>
              <a:ext uri="{FF2B5EF4-FFF2-40B4-BE49-F238E27FC236}">
                <a16:creationId xmlns:a16="http://schemas.microsoft.com/office/drawing/2014/main" id="{0C7286E6-6DC7-439F-972C-33F7D42488ED}"/>
              </a:ext>
            </a:extLst>
          </p:cNvPr>
          <p:cNvSpPr txBox="1">
            <a:spLocks/>
          </p:cNvSpPr>
          <p:nvPr/>
        </p:nvSpPr>
        <p:spPr>
          <a:xfrm>
            <a:off x="3896831"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Cloud</a:t>
            </a:r>
          </a:p>
        </p:txBody>
      </p:sp>
      <p:sp>
        <p:nvSpPr>
          <p:cNvPr id="111" name="Title 18">
            <a:extLst>
              <a:ext uri="{FF2B5EF4-FFF2-40B4-BE49-F238E27FC236}">
                <a16:creationId xmlns:a16="http://schemas.microsoft.com/office/drawing/2014/main" id="{ADD8C4BC-E891-4C2B-85BF-60793E24B0E9}"/>
              </a:ext>
            </a:extLst>
          </p:cNvPr>
          <p:cNvSpPr txBox="1">
            <a:spLocks/>
          </p:cNvSpPr>
          <p:nvPr/>
        </p:nvSpPr>
        <p:spPr>
          <a:xfrm>
            <a:off x="5551558"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Mobile</a:t>
            </a:r>
          </a:p>
        </p:txBody>
      </p:sp>
      <p:sp>
        <p:nvSpPr>
          <p:cNvPr id="112" name="Title 18">
            <a:extLst>
              <a:ext uri="{FF2B5EF4-FFF2-40B4-BE49-F238E27FC236}">
                <a16:creationId xmlns:a16="http://schemas.microsoft.com/office/drawing/2014/main" id="{F97578C9-E854-449E-99E6-FDEAE0A6E2A9}"/>
              </a:ext>
            </a:extLst>
          </p:cNvPr>
          <p:cNvSpPr txBox="1">
            <a:spLocks/>
          </p:cNvSpPr>
          <p:nvPr/>
        </p:nvSpPr>
        <p:spPr>
          <a:xfrm>
            <a:off x="720628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Gaming</a:t>
            </a:r>
          </a:p>
        </p:txBody>
      </p:sp>
      <p:sp>
        <p:nvSpPr>
          <p:cNvPr id="113" name="Title 18">
            <a:extLst>
              <a:ext uri="{FF2B5EF4-FFF2-40B4-BE49-F238E27FC236}">
                <a16:creationId xmlns:a16="http://schemas.microsoft.com/office/drawing/2014/main" id="{78AE528B-79DA-4AE9-B1EE-46D508AE6358}"/>
              </a:ext>
            </a:extLst>
          </p:cNvPr>
          <p:cNvSpPr txBox="1">
            <a:spLocks/>
          </p:cNvSpPr>
          <p:nvPr/>
        </p:nvSpPr>
        <p:spPr>
          <a:xfrm>
            <a:off x="8861012"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IoT</a:t>
            </a:r>
          </a:p>
        </p:txBody>
      </p:sp>
      <p:sp>
        <p:nvSpPr>
          <p:cNvPr id="114" name="Title 18">
            <a:extLst>
              <a:ext uri="{FF2B5EF4-FFF2-40B4-BE49-F238E27FC236}">
                <a16:creationId xmlns:a16="http://schemas.microsoft.com/office/drawing/2014/main" id="{F6A5176C-09B0-4E7F-AB5C-A5975660063F}"/>
              </a:ext>
            </a:extLst>
          </p:cNvPr>
          <p:cNvSpPr txBox="1">
            <a:spLocks/>
          </p:cNvSpPr>
          <p:nvPr/>
        </p:nvSpPr>
        <p:spPr>
          <a:xfrm>
            <a:off x="10515740"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AI</a:t>
            </a:r>
          </a:p>
        </p:txBody>
      </p:sp>
      <p:sp>
        <p:nvSpPr>
          <p:cNvPr id="115" name="Oval 114">
            <a:extLst>
              <a:ext uri="{FF2B5EF4-FFF2-40B4-BE49-F238E27FC236}">
                <a16:creationId xmlns:a16="http://schemas.microsoft.com/office/drawing/2014/main" id="{2A23305A-85CF-4240-A1DE-C27D4862D4D5}"/>
              </a:ext>
              <a:ext uri="{C183D7F6-B498-43B3-948B-1728B52AA6E4}">
                <adec:decorative xmlns:adec="http://schemas.microsoft.com/office/drawing/2017/decorative" val="1"/>
              </a:ext>
            </a:extLst>
          </p:cNvPr>
          <p:cNvSpPr/>
          <p:nvPr/>
        </p:nvSpPr>
        <p:spPr bwMode="auto">
          <a:xfrm rot="16200000">
            <a:off x="106541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16" name="Straight Connector 115">
            <a:extLst>
              <a:ext uri="{FF2B5EF4-FFF2-40B4-BE49-F238E27FC236}">
                <a16:creationId xmlns:a16="http://schemas.microsoft.com/office/drawing/2014/main" id="{3AB7AE99-4556-4D6D-BF3F-0AFF5245F178}"/>
              </a:ext>
              <a:ext uri="{C183D7F6-B498-43B3-948B-1728B52AA6E4}">
                <adec:decorative xmlns:adec="http://schemas.microsoft.com/office/drawing/2017/decorative" val="1"/>
              </a:ext>
            </a:extLst>
          </p:cNvPr>
          <p:cNvCxnSpPr>
            <a:cxnSpLocks/>
          </p:cNvCxnSpPr>
          <p:nvPr/>
        </p:nvCxnSpPr>
        <p:spPr>
          <a:xfrm>
            <a:off x="1206612" y="4292143"/>
            <a:ext cx="978717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DD8508CC-A8C0-4D93-88C7-DB8BC9F874FF}"/>
              </a:ext>
              <a:ext uri="{C183D7F6-B498-43B3-948B-1728B52AA6E4}">
                <adec:decorative xmlns:adec="http://schemas.microsoft.com/office/drawing/2017/decorative" val="1"/>
              </a:ext>
            </a:extLst>
          </p:cNvPr>
          <p:cNvSpPr/>
          <p:nvPr/>
        </p:nvSpPr>
        <p:spPr bwMode="auto">
          <a:xfrm rot="16200000">
            <a:off x="10993784"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Oval 119">
            <a:extLst>
              <a:ext uri="{FF2B5EF4-FFF2-40B4-BE49-F238E27FC236}">
                <a16:creationId xmlns:a16="http://schemas.microsoft.com/office/drawing/2014/main" id="{50AD6081-FE26-4A69-9B25-37A5C44DA602}"/>
              </a:ext>
              <a:ext uri="{C183D7F6-B498-43B3-948B-1728B52AA6E4}">
                <adec:decorative xmlns:adec="http://schemas.microsoft.com/office/drawing/2017/decorative" val="1"/>
              </a:ext>
            </a:extLst>
          </p:cNvPr>
          <p:cNvSpPr/>
          <p:nvPr/>
        </p:nvSpPr>
        <p:spPr bwMode="auto">
          <a:xfrm rot="16200000">
            <a:off x="2720147"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Oval 120">
            <a:extLst>
              <a:ext uri="{FF2B5EF4-FFF2-40B4-BE49-F238E27FC236}">
                <a16:creationId xmlns:a16="http://schemas.microsoft.com/office/drawing/2014/main" id="{9BEA14CB-DA22-4CCF-8216-3C76C24AA094}"/>
              </a:ext>
              <a:ext uri="{C183D7F6-B498-43B3-948B-1728B52AA6E4}">
                <adec:decorative xmlns:adec="http://schemas.microsoft.com/office/drawing/2017/decorative" val="1"/>
              </a:ext>
            </a:extLst>
          </p:cNvPr>
          <p:cNvSpPr/>
          <p:nvPr/>
        </p:nvSpPr>
        <p:spPr bwMode="auto">
          <a:xfrm rot="16200000">
            <a:off x="4374875"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Oval 121">
            <a:extLst>
              <a:ext uri="{FF2B5EF4-FFF2-40B4-BE49-F238E27FC236}">
                <a16:creationId xmlns:a16="http://schemas.microsoft.com/office/drawing/2014/main" id="{DF90BE5B-436E-46F4-984E-147C4B4C9DA8}"/>
              </a:ext>
              <a:ext uri="{C183D7F6-B498-43B3-948B-1728B52AA6E4}">
                <adec:decorative xmlns:adec="http://schemas.microsoft.com/office/drawing/2017/decorative" val="1"/>
              </a:ext>
            </a:extLst>
          </p:cNvPr>
          <p:cNvSpPr/>
          <p:nvPr/>
        </p:nvSpPr>
        <p:spPr bwMode="auto">
          <a:xfrm rot="16200000">
            <a:off x="6029602"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Oval 122">
            <a:extLst>
              <a:ext uri="{FF2B5EF4-FFF2-40B4-BE49-F238E27FC236}">
                <a16:creationId xmlns:a16="http://schemas.microsoft.com/office/drawing/2014/main" id="{45D964B8-962F-4B45-A2E4-CDA11E5BFB1D}"/>
              </a:ext>
              <a:ext uri="{C183D7F6-B498-43B3-948B-1728B52AA6E4}">
                <adec:decorative xmlns:adec="http://schemas.microsoft.com/office/drawing/2017/decorative" val="1"/>
              </a:ext>
            </a:extLst>
          </p:cNvPr>
          <p:cNvSpPr/>
          <p:nvPr/>
        </p:nvSpPr>
        <p:spPr bwMode="auto">
          <a:xfrm rot="16200000">
            <a:off x="768432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D4E16D2E-09EB-43B7-8D5E-A4AEB3F82095}"/>
              </a:ext>
              <a:ext uri="{C183D7F6-B498-43B3-948B-1728B52AA6E4}">
                <adec:decorative xmlns:adec="http://schemas.microsoft.com/office/drawing/2017/decorative" val="1"/>
              </a:ext>
            </a:extLst>
          </p:cNvPr>
          <p:cNvSpPr/>
          <p:nvPr/>
        </p:nvSpPr>
        <p:spPr bwMode="auto">
          <a:xfrm rot="16200000">
            <a:off x="9339056"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 name="Picture 2" descr="A picture containing object, ball, drawing, clock&#10;&#10;Description automatically generated">
            <a:extLst>
              <a:ext uri="{FF2B5EF4-FFF2-40B4-BE49-F238E27FC236}">
                <a16:creationId xmlns:a16="http://schemas.microsoft.com/office/drawing/2014/main" id="{A751CE02-9B51-47A5-ABB6-06FFC5849540}"/>
              </a:ext>
            </a:extLst>
          </p:cNvPr>
          <p:cNvPicPr>
            <a:picLocks noChangeAspect="1"/>
          </p:cNvPicPr>
          <p:nvPr/>
        </p:nvPicPr>
        <p:blipFill>
          <a:blip r:embed="rId5"/>
          <a:stretch>
            <a:fillRect/>
          </a:stretch>
        </p:blipFill>
        <p:spPr>
          <a:xfrm>
            <a:off x="5595143" y="4837879"/>
            <a:ext cx="1001713" cy="1001713"/>
          </a:xfrm>
          <a:prstGeom prst="rect">
            <a:avLst/>
          </a:prstGeom>
        </p:spPr>
      </p:pic>
    </p:spTree>
    <p:extLst>
      <p:ext uri="{BB962C8B-B14F-4D97-AF65-F5344CB8AC3E}">
        <p14:creationId xmlns:p14="http://schemas.microsoft.com/office/powerpoint/2010/main" val="133476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4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grpId="1" nodeType="withEffect">
                                  <p:stCondLst>
                                    <p:cond delay="100"/>
                                  </p:stCondLst>
                                  <p:childTnLst>
                                    <p:animMotion origin="layout" path="M 0 -3.7037E-6 L 0 0.03287 " pathEditMode="relative" rAng="0" ptsTypes="AA">
                                      <p:cBhvr>
                                        <p:cTn id="14" dur="500" spd="-100000" fill="hold"/>
                                        <p:tgtEl>
                                          <p:spTgt spid="41"/>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未页"/>
          <p:cNvPicPr>
            <a:picLocks noChangeAspect="1"/>
          </p:cNvPicPr>
          <p:nvPr/>
        </p:nvPicPr>
        <p:blipFill>
          <a:blip r:embed="rId3"/>
          <a:stretch>
            <a:fillRect/>
          </a:stretch>
        </p:blipFill>
        <p:spPr>
          <a:xfrm>
            <a:off x="-1924" y="0"/>
            <a:ext cx="12232005" cy="6880225"/>
          </a:xfrm>
          <a:prstGeom prst="rect">
            <a:avLst/>
          </a:prstGeom>
        </p:spPr>
      </p:pic>
      <p:pic>
        <p:nvPicPr>
          <p:cNvPr id="6" name="Picture 2">
            <a:extLst>
              <a:ext uri="{FF2B5EF4-FFF2-40B4-BE49-F238E27FC236}">
                <a16:creationId xmlns:a16="http://schemas.microsoft.com/office/drawing/2014/main" id="{297CD4ED-D8A2-4FF2-AA7B-2B492CA58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3063" y="2166443"/>
            <a:ext cx="2476500" cy="24765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6CA9B55B-42D8-4A91-9AB1-21D3329E037B}"/>
              </a:ext>
            </a:extLst>
          </p:cNvPr>
          <p:cNvSpPr/>
          <p:nvPr/>
        </p:nvSpPr>
        <p:spPr>
          <a:xfrm>
            <a:off x="1011606" y="4772991"/>
            <a:ext cx="3239413" cy="523220"/>
          </a:xfrm>
          <a:prstGeom prst="rect">
            <a:avLst/>
          </a:prstGeom>
        </p:spPr>
        <p:txBody>
          <a:bodyPr wrap="none">
            <a:spAutoFit/>
          </a:bodyPr>
          <a:lstStyle/>
          <a:p>
            <a:r>
              <a:rPr lang="en-US" altLang="zh-CN" sz="2800" dirty="0">
                <a:latin typeface="微软雅黑" panose="020B0503020204020204" pitchFamily="34" charset="-122"/>
                <a:ea typeface="微软雅黑" panose="020B0503020204020204" pitchFamily="34" charset="-122"/>
              </a:rPr>
              <a:t>ant-design-</a:t>
            </a:r>
            <a:r>
              <a:rPr lang="en-US" altLang="zh-CN" sz="2800" dirty="0" err="1">
                <a:latin typeface="微软雅黑" panose="020B0503020204020204" pitchFamily="34" charset="-122"/>
                <a:ea typeface="微软雅黑" panose="020B0503020204020204" pitchFamily="34" charset="-122"/>
              </a:rPr>
              <a:t>blazor</a:t>
            </a:r>
            <a:endParaRPr lang="zh-CN" altLang="en-US" sz="2800"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D9FE4025-32E3-44AD-BB81-A93697C8A4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970" t="22774" r="16945" b="16229"/>
          <a:stretch/>
        </p:blipFill>
        <p:spPr bwMode="auto">
          <a:xfrm>
            <a:off x="4790165" y="2166442"/>
            <a:ext cx="2478723" cy="247650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4AF664F-A231-433A-BFAB-4D4C586D6794}"/>
              </a:ext>
            </a:extLst>
          </p:cNvPr>
          <p:cNvSpPr/>
          <p:nvPr/>
        </p:nvSpPr>
        <p:spPr>
          <a:xfrm>
            <a:off x="5464740" y="4772991"/>
            <a:ext cx="1261884"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交流群</a:t>
            </a:r>
          </a:p>
        </p:txBody>
      </p:sp>
      <p:pic>
        <p:nvPicPr>
          <p:cNvPr id="2" name="图片 1">
            <a:extLst>
              <a:ext uri="{FF2B5EF4-FFF2-40B4-BE49-F238E27FC236}">
                <a16:creationId xmlns:a16="http://schemas.microsoft.com/office/drawing/2014/main" id="{40991DB5-8070-483F-9B3D-767FC92B01E3}"/>
              </a:ext>
            </a:extLst>
          </p:cNvPr>
          <p:cNvPicPr>
            <a:picLocks noChangeAspect="1"/>
          </p:cNvPicPr>
          <p:nvPr/>
        </p:nvPicPr>
        <p:blipFill>
          <a:blip r:embed="rId6"/>
          <a:stretch>
            <a:fillRect/>
          </a:stretch>
        </p:blipFill>
        <p:spPr>
          <a:xfrm>
            <a:off x="8272527" y="2281047"/>
            <a:ext cx="2295906" cy="2295906"/>
          </a:xfrm>
          <a:prstGeom prst="rect">
            <a:avLst/>
          </a:prstGeom>
        </p:spPr>
      </p:pic>
      <p:sp>
        <p:nvSpPr>
          <p:cNvPr id="12" name="矩形 11">
            <a:extLst>
              <a:ext uri="{FF2B5EF4-FFF2-40B4-BE49-F238E27FC236}">
                <a16:creationId xmlns:a16="http://schemas.microsoft.com/office/drawing/2014/main" id="{1F9651A8-9989-4D81-8286-AB7655CE07BA}"/>
              </a:ext>
            </a:extLst>
          </p:cNvPr>
          <p:cNvSpPr/>
          <p:nvPr/>
        </p:nvSpPr>
        <p:spPr>
          <a:xfrm>
            <a:off x="7898492" y="4772991"/>
            <a:ext cx="3416320"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移动开发和人工智能</a:t>
            </a:r>
          </a:p>
        </p:txBody>
      </p:sp>
    </p:spTree>
    <p:extLst>
      <p:ext uri="{BB962C8B-B14F-4D97-AF65-F5344CB8AC3E}">
        <p14:creationId xmlns:p14="http://schemas.microsoft.com/office/powerpoint/2010/main" val="34699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未页"/>
          <p:cNvPicPr>
            <a:picLocks noChangeAspect="1"/>
          </p:cNvPicPr>
          <p:nvPr/>
        </p:nvPicPr>
        <p:blipFill>
          <a:blip r:embed="rId3"/>
          <a:stretch>
            <a:fillRect/>
          </a:stretch>
        </p:blipFill>
        <p:spPr>
          <a:xfrm>
            <a:off x="-20320" y="-10795"/>
            <a:ext cx="12232005" cy="6880225"/>
          </a:xfrm>
          <a:prstGeom prst="rect">
            <a:avLst/>
          </a:prstGeom>
        </p:spPr>
      </p:pic>
      <p:sp>
        <p:nvSpPr>
          <p:cNvPr id="5" name="文本框 4"/>
          <p:cNvSpPr txBox="1"/>
          <p:nvPr/>
        </p:nvSpPr>
        <p:spPr>
          <a:xfrm>
            <a:off x="5387796" y="3013501"/>
            <a:ext cx="1415772" cy="830997"/>
          </a:xfrm>
          <a:prstGeom prst="rect">
            <a:avLst/>
          </a:prstGeom>
          <a:noFill/>
        </p:spPr>
        <p:txBody>
          <a:bodyPr wrap="none" rtlCol="0">
            <a:spAutoFit/>
          </a:bodyPr>
          <a:lstStyle/>
          <a:p>
            <a:r>
              <a:rPr lang="zh-CN" altLang="en-US" sz="4800" dirty="0">
                <a:latin typeface="微软雅黑" panose="020B0503020204020204" pitchFamily="34" charset="-122"/>
                <a:ea typeface="微软雅黑" panose="020B0503020204020204" pitchFamily="34" charset="-122"/>
              </a:rPr>
              <a:t>谢谢</a:t>
            </a:r>
          </a:p>
        </p:txBody>
      </p:sp>
    </p:spTree>
    <p:extLst>
      <p:ext uri="{BB962C8B-B14F-4D97-AF65-F5344CB8AC3E}">
        <p14:creationId xmlns:p14="http://schemas.microsoft.com/office/powerpoint/2010/main" val="84477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D92425B-4DD3-453B-88F4-9FCC99B44EC9}"/>
              </a:ext>
            </a:extLst>
          </p:cNvPr>
          <p:cNvSpPr/>
          <p:nvPr/>
        </p:nvSpPr>
        <p:spPr>
          <a:xfrm>
            <a:off x="1544320" y="2509520"/>
            <a:ext cx="1828800" cy="1828800"/>
          </a:xfrm>
          <a:prstGeom prst="rect">
            <a:avLst/>
          </a:prstGeom>
          <a:solidFill>
            <a:schemeClr val="accent1"/>
          </a:solidFill>
          <a:ln>
            <a:solidFill>
              <a:schemeClr val="accent1"/>
            </a:solidFill>
          </a:ln>
          <a:effectLst>
            <a:outerShdw blurRad="50800" dist="38100" dir="2700000" algn="t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MVC</a:t>
            </a:r>
          </a:p>
        </p:txBody>
      </p:sp>
      <p:sp>
        <p:nvSpPr>
          <p:cNvPr id="15" name="Rectangle 14">
            <a:extLst>
              <a:ext uri="{FF2B5EF4-FFF2-40B4-BE49-F238E27FC236}">
                <a16:creationId xmlns:a16="http://schemas.microsoft.com/office/drawing/2014/main" id="{DBC80AB7-334A-424D-8E04-62DAF378D560}"/>
              </a:ext>
            </a:extLst>
          </p:cNvPr>
          <p:cNvSpPr/>
          <p:nvPr/>
        </p:nvSpPr>
        <p:spPr>
          <a:xfrm>
            <a:off x="3492500" y="2509520"/>
            <a:ext cx="1828800" cy="1828800"/>
          </a:xfrm>
          <a:prstGeom prst="rect">
            <a:avLst/>
          </a:prstGeom>
          <a:solidFill>
            <a:schemeClr val="accent1"/>
          </a:solidFill>
          <a:ln>
            <a:solidFill>
              <a:schemeClr val="accent1"/>
            </a:solidFill>
          </a:ln>
          <a:effectLst>
            <a:outerShdw blurRad="50800" dist="38100" dir="2700000" algn="t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Razor Pages</a:t>
            </a:r>
          </a:p>
        </p:txBody>
      </p:sp>
      <p:sp>
        <p:nvSpPr>
          <p:cNvPr id="17" name="Rectangle 16">
            <a:extLst>
              <a:ext uri="{FF2B5EF4-FFF2-40B4-BE49-F238E27FC236}">
                <a16:creationId xmlns:a16="http://schemas.microsoft.com/office/drawing/2014/main" id="{B6AF951A-72F4-4495-BC5A-1AAAEE6E2898}"/>
              </a:ext>
            </a:extLst>
          </p:cNvPr>
          <p:cNvSpPr/>
          <p:nvPr/>
        </p:nvSpPr>
        <p:spPr>
          <a:xfrm>
            <a:off x="3492500" y="4453890"/>
            <a:ext cx="1828800" cy="1828800"/>
          </a:xfrm>
          <a:prstGeom prst="rect">
            <a:avLst/>
          </a:prstGeom>
          <a:solidFill>
            <a:schemeClr val="accent1"/>
          </a:solidFill>
          <a:ln>
            <a:solidFill>
              <a:schemeClr val="accent1"/>
            </a:solidFill>
          </a:ln>
          <a:effectLst>
            <a:glow rad="139700">
              <a:schemeClr val="accent1">
                <a:satMod val="175000"/>
                <a:alpha val="40000"/>
              </a:schemeClr>
            </a:glow>
            <a:outerShdw blurRad="50800" dist="38100" dir="2700000" algn="t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Blazor</a:t>
            </a:r>
          </a:p>
        </p:txBody>
      </p:sp>
      <p:sp>
        <p:nvSpPr>
          <p:cNvPr id="19" name="Rectangle 18">
            <a:extLst>
              <a:ext uri="{FF2B5EF4-FFF2-40B4-BE49-F238E27FC236}">
                <a16:creationId xmlns:a16="http://schemas.microsoft.com/office/drawing/2014/main" id="{B65A0D5F-DFE2-4FCB-949A-8AB4D9748A78}"/>
              </a:ext>
            </a:extLst>
          </p:cNvPr>
          <p:cNvSpPr/>
          <p:nvPr/>
        </p:nvSpPr>
        <p:spPr>
          <a:xfrm>
            <a:off x="6870700" y="2509520"/>
            <a:ext cx="1828800" cy="1828800"/>
          </a:xfrm>
          <a:prstGeom prst="rect">
            <a:avLst/>
          </a:prstGeom>
          <a:solidFill>
            <a:schemeClr val="accent1"/>
          </a:solidFill>
          <a:ln>
            <a:solidFill>
              <a:schemeClr val="accent1"/>
            </a:solidFill>
          </a:ln>
          <a:effectLst>
            <a:outerShdw blurRad="50800" dist="38100" dir="2700000" algn="t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HTTP APIs</a:t>
            </a:r>
          </a:p>
        </p:txBody>
      </p:sp>
      <p:sp>
        <p:nvSpPr>
          <p:cNvPr id="21" name="Rectangle 20">
            <a:extLst>
              <a:ext uri="{FF2B5EF4-FFF2-40B4-BE49-F238E27FC236}">
                <a16:creationId xmlns:a16="http://schemas.microsoft.com/office/drawing/2014/main" id="{D349EAD1-3930-4456-BEB8-35B26D1EF12A}"/>
              </a:ext>
            </a:extLst>
          </p:cNvPr>
          <p:cNvSpPr/>
          <p:nvPr/>
        </p:nvSpPr>
        <p:spPr>
          <a:xfrm>
            <a:off x="8818880" y="2509520"/>
            <a:ext cx="1828800" cy="1828800"/>
          </a:xfrm>
          <a:prstGeom prst="rect">
            <a:avLst/>
          </a:prstGeom>
          <a:solidFill>
            <a:schemeClr val="accent1"/>
          </a:solidFill>
          <a:ln>
            <a:solidFill>
              <a:schemeClr val="accent1"/>
            </a:solidFill>
          </a:ln>
          <a:effectLst>
            <a:outerShdw blurRad="50800" dist="38100" dir="2700000" algn="t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err="1"/>
              <a:t>SignalR</a:t>
            </a:r>
            <a:endParaRPr lang="en-US" sz="3200" dirty="0"/>
          </a:p>
        </p:txBody>
      </p:sp>
      <p:sp>
        <p:nvSpPr>
          <p:cNvPr id="2" name="Title 1">
            <a:extLst>
              <a:ext uri="{FF2B5EF4-FFF2-40B4-BE49-F238E27FC236}">
                <a16:creationId xmlns:a16="http://schemas.microsoft.com/office/drawing/2014/main" id="{99EC44D8-F078-4A29-A458-0D7145DFF3D2}"/>
              </a:ext>
            </a:extLst>
          </p:cNvPr>
          <p:cNvSpPr>
            <a:spLocks noGrp="1"/>
          </p:cNvSpPr>
          <p:nvPr>
            <p:ph type="title"/>
          </p:nvPr>
        </p:nvSpPr>
        <p:spPr/>
        <p:txBody>
          <a:bodyPr/>
          <a:lstStyle/>
          <a:p>
            <a:r>
              <a:rPr lang="en-US" dirty="0"/>
              <a:t>ASP.NET Core: </a:t>
            </a:r>
            <a:r>
              <a:rPr lang="en-US" dirty="0" err="1"/>
              <a:t>Blazor</a:t>
            </a:r>
            <a:r>
              <a:rPr lang="zh-CN" altLang="en-US" dirty="0"/>
              <a:t>正式登场</a:t>
            </a:r>
            <a:endParaRPr lang="en-US" dirty="0"/>
          </a:p>
        </p:txBody>
      </p:sp>
      <p:sp>
        <p:nvSpPr>
          <p:cNvPr id="5" name="Text Placeholder 4">
            <a:extLst>
              <a:ext uri="{FF2B5EF4-FFF2-40B4-BE49-F238E27FC236}">
                <a16:creationId xmlns:a16="http://schemas.microsoft.com/office/drawing/2014/main" id="{E78734BC-ACE9-43E2-955E-A3A8F8EFD3CD}"/>
              </a:ext>
            </a:extLst>
          </p:cNvPr>
          <p:cNvSpPr>
            <a:spLocks noGrp="1"/>
          </p:cNvSpPr>
          <p:nvPr>
            <p:ph type="body" idx="1"/>
          </p:nvPr>
        </p:nvSpPr>
        <p:spPr/>
        <p:txBody>
          <a:bodyPr/>
          <a:lstStyle/>
          <a:p>
            <a:pPr algn="ctr"/>
            <a:r>
              <a:rPr lang="en-US" dirty="0"/>
              <a:t>Web UI</a:t>
            </a:r>
          </a:p>
        </p:txBody>
      </p:sp>
      <p:sp>
        <p:nvSpPr>
          <p:cNvPr id="7" name="Text Placeholder 6">
            <a:extLst>
              <a:ext uri="{FF2B5EF4-FFF2-40B4-BE49-F238E27FC236}">
                <a16:creationId xmlns:a16="http://schemas.microsoft.com/office/drawing/2014/main" id="{FDB36A4C-FFCA-479F-818F-CA5DAE15E500}"/>
              </a:ext>
            </a:extLst>
          </p:cNvPr>
          <p:cNvSpPr>
            <a:spLocks noGrp="1"/>
          </p:cNvSpPr>
          <p:nvPr>
            <p:ph type="body" sz="quarter" idx="3"/>
          </p:nvPr>
        </p:nvSpPr>
        <p:spPr/>
        <p:txBody>
          <a:bodyPr/>
          <a:lstStyle/>
          <a:p>
            <a:pPr algn="ctr"/>
            <a:r>
              <a:rPr lang="en-US" dirty="0"/>
              <a:t>Services</a:t>
            </a:r>
          </a:p>
        </p:txBody>
      </p:sp>
      <p:sp>
        <p:nvSpPr>
          <p:cNvPr id="12" name="Rectangle 11">
            <a:extLst>
              <a:ext uri="{FF2B5EF4-FFF2-40B4-BE49-F238E27FC236}">
                <a16:creationId xmlns:a16="http://schemas.microsoft.com/office/drawing/2014/main" id="{769E4647-E56F-47C2-882F-7A1952C120E4}"/>
              </a:ext>
            </a:extLst>
          </p:cNvPr>
          <p:cNvSpPr/>
          <p:nvPr/>
        </p:nvSpPr>
        <p:spPr>
          <a:xfrm>
            <a:off x="6870700" y="4453890"/>
            <a:ext cx="1828800" cy="1828800"/>
          </a:xfrm>
          <a:prstGeom prst="rect">
            <a:avLst/>
          </a:prstGeom>
          <a:solidFill>
            <a:schemeClr val="accent1"/>
          </a:solidFill>
          <a:ln>
            <a:solidFill>
              <a:schemeClr val="accent1"/>
            </a:solidFill>
          </a:ln>
          <a:effectLst>
            <a:outerShdw blurRad="50800" dist="38100" dir="2700000" algn="t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Worker</a:t>
            </a:r>
          </a:p>
        </p:txBody>
      </p:sp>
      <p:sp>
        <p:nvSpPr>
          <p:cNvPr id="13" name="Rectangle 12">
            <a:extLst>
              <a:ext uri="{FF2B5EF4-FFF2-40B4-BE49-F238E27FC236}">
                <a16:creationId xmlns:a16="http://schemas.microsoft.com/office/drawing/2014/main" id="{6DC1AB3A-5B7B-44AE-A7A4-2F88B7A72C52}"/>
              </a:ext>
            </a:extLst>
          </p:cNvPr>
          <p:cNvSpPr/>
          <p:nvPr/>
        </p:nvSpPr>
        <p:spPr>
          <a:xfrm>
            <a:off x="8818880" y="4453890"/>
            <a:ext cx="1828800" cy="1828800"/>
          </a:xfrm>
          <a:prstGeom prst="rect">
            <a:avLst/>
          </a:prstGeom>
          <a:solidFill>
            <a:schemeClr val="accent1"/>
          </a:solidFill>
          <a:ln>
            <a:solidFill>
              <a:schemeClr val="accent1"/>
            </a:solidFill>
          </a:ln>
          <a:effectLst>
            <a:outerShdw blurRad="50800" dist="38100" dir="2700000" algn="t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err="1"/>
              <a:t>gRPC</a:t>
            </a:r>
            <a:endParaRPr lang="en-US" sz="3200" dirty="0"/>
          </a:p>
        </p:txBody>
      </p:sp>
      <p:sp>
        <p:nvSpPr>
          <p:cNvPr id="14" name="Rectangle 13">
            <a:extLst>
              <a:ext uri="{FF2B5EF4-FFF2-40B4-BE49-F238E27FC236}">
                <a16:creationId xmlns:a16="http://schemas.microsoft.com/office/drawing/2014/main" id="{B13B38A6-4751-46BA-8AD1-206F420ED76A}"/>
              </a:ext>
            </a:extLst>
          </p:cNvPr>
          <p:cNvSpPr/>
          <p:nvPr/>
        </p:nvSpPr>
        <p:spPr>
          <a:xfrm>
            <a:off x="1544320" y="4453890"/>
            <a:ext cx="1828800" cy="1828800"/>
          </a:xfrm>
          <a:prstGeom prst="rect">
            <a:avLst/>
          </a:prstGeom>
          <a:solidFill>
            <a:schemeClr val="accent1"/>
          </a:solidFill>
          <a:ln>
            <a:solidFill>
              <a:schemeClr val="accent1"/>
            </a:solidFill>
          </a:ln>
          <a:effectLst>
            <a:outerShdw blurRad="50800" dist="38100" dir="2700000" algn="t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SPA</a:t>
            </a:r>
          </a:p>
        </p:txBody>
      </p:sp>
    </p:spTree>
    <p:extLst>
      <p:ext uri="{BB962C8B-B14F-4D97-AF65-F5344CB8AC3E}">
        <p14:creationId xmlns:p14="http://schemas.microsoft.com/office/powerpoint/2010/main" val="365878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B8E2-CE9C-6641-B44E-6D3C7CFF0E57}"/>
              </a:ext>
            </a:extLst>
          </p:cNvPr>
          <p:cNvSpPr>
            <a:spLocks noGrp="1"/>
          </p:cNvSpPr>
          <p:nvPr>
            <p:ph type="ctrTitle"/>
          </p:nvPr>
        </p:nvSpPr>
        <p:spPr>
          <a:xfrm>
            <a:off x="560439" y="373626"/>
            <a:ext cx="11418836" cy="1465006"/>
          </a:xfrm>
        </p:spPr>
        <p:txBody>
          <a:bodyPr>
            <a:noAutofit/>
          </a:bodyPr>
          <a:lstStyle/>
          <a:p>
            <a:pPr algn="l"/>
            <a:r>
              <a:rPr lang="en-US" sz="4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.NET 5 </a:t>
            </a:r>
            <a:r>
              <a:rPr lang="zh-CN" altLang="en-US" sz="4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里的</a:t>
            </a:r>
            <a:r>
              <a:rPr lang="en-US" altLang="zh-CN" sz="4000" b="1"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Blazor</a:t>
            </a:r>
            <a:endParaRPr lang="en-US" sz="40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Rounded Corners 6">
            <a:extLst>
              <a:ext uri="{FF2B5EF4-FFF2-40B4-BE49-F238E27FC236}">
                <a16:creationId xmlns:a16="http://schemas.microsoft.com/office/drawing/2014/main" id="{9180219C-B8A8-4112-B8C1-35CFEAE8FEEF}"/>
              </a:ext>
            </a:extLst>
          </p:cNvPr>
          <p:cNvSpPr/>
          <p:nvPr/>
        </p:nvSpPr>
        <p:spPr bwMode="auto">
          <a:xfrm>
            <a:off x="4393049" y="2269085"/>
            <a:ext cx="3405902" cy="2000867"/>
          </a:xfrm>
          <a:prstGeom prst="roundRect">
            <a:avLst>
              <a:gd name="adj" fmla="val 17751"/>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200" normalizeH="0" baseline="0" noProof="0" dirty="0">
                <a:ln>
                  <a:noFill/>
                </a:ln>
                <a:solidFill>
                  <a:schemeClr val="tx1"/>
                </a:solidFill>
                <a:effectLst/>
                <a:uLnTx/>
                <a:uFillTx/>
                <a:latin typeface="宋体" panose="02010600030101010101" pitchFamily="2" charset="-122"/>
                <a:ea typeface="宋体" panose="02010600030101010101" pitchFamily="2" charset="-122"/>
                <a:cs typeface="Open Sans" panose="020B0606030504020204" pitchFamily="34" charset="0"/>
              </a:rPr>
              <a:t>改进</a:t>
            </a:r>
            <a:r>
              <a:rPr kumimoji="0" lang="en-US" altLang="zh-CN" sz="2400" b="0" i="0" u="none" strike="noStrike" kern="1200" cap="none" spc="200" normalizeH="0" baseline="0" noProof="0" dirty="0" err="1">
                <a:ln>
                  <a:noFill/>
                </a:ln>
                <a:solidFill>
                  <a:schemeClr val="tx1"/>
                </a:solidFill>
                <a:effectLst/>
                <a:uLnTx/>
                <a:uFillTx/>
                <a:latin typeface="宋体" panose="02010600030101010101" pitchFamily="2" charset="-122"/>
                <a:ea typeface="宋体" panose="02010600030101010101" pitchFamily="2" charset="-122"/>
                <a:cs typeface="Open Sans" panose="020B0606030504020204" pitchFamily="34" charset="0"/>
              </a:rPr>
              <a:t>WebAssembly</a:t>
            </a:r>
            <a:endParaRPr kumimoji="0" lang="en-US" altLang="zh-CN" sz="2400" b="0" i="0" u="none" strike="noStrike" kern="1200" cap="none" spc="200" normalizeH="0" baseline="0" noProof="0" dirty="0">
              <a:ln>
                <a:noFill/>
              </a:ln>
              <a:solidFill>
                <a:schemeClr val="tx1"/>
              </a:solidFill>
              <a:effectLst/>
              <a:uLnTx/>
              <a:uFillTx/>
              <a:latin typeface="宋体" panose="02010600030101010101" pitchFamily="2" charset="-122"/>
              <a:ea typeface="宋体" panose="02010600030101010101" pitchFamily="2" charset="-122"/>
              <a:cs typeface="Open Sans" panose="020B0606030504020204" pitchFamily="34" charset="0"/>
            </a:endParaRPr>
          </a:p>
          <a:p>
            <a:pPr marL="0" marR="0" lvl="0" indent="0" algn="ctr" defTabSz="932472"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200" normalizeH="0" baseline="0" noProof="0" dirty="0">
                <a:ln>
                  <a:noFill/>
                </a:ln>
                <a:solidFill>
                  <a:schemeClr val="tx1"/>
                </a:solidFill>
                <a:effectLst/>
                <a:uLnTx/>
                <a:uFillTx/>
                <a:latin typeface="宋体" panose="02010600030101010101" pitchFamily="2" charset="-122"/>
                <a:ea typeface="宋体" panose="02010600030101010101" pitchFamily="2" charset="-122"/>
                <a:cs typeface="Open Sans" panose="020B0606030504020204" pitchFamily="34" charset="0"/>
              </a:rPr>
              <a:t>性能</a:t>
            </a:r>
            <a:endParaRPr kumimoji="0" lang="en-US" sz="2400" b="0" i="0" u="none" strike="noStrike" kern="1200" cap="none" spc="200" normalizeH="0" baseline="0" noProof="0" dirty="0">
              <a:ln>
                <a:noFill/>
              </a:ln>
              <a:solidFill>
                <a:schemeClr val="tx1"/>
              </a:solidFill>
              <a:effectLst/>
              <a:uLnTx/>
              <a:uFillTx/>
              <a:latin typeface="宋体" panose="02010600030101010101" pitchFamily="2" charset="-122"/>
              <a:ea typeface="宋体" panose="02010600030101010101" pitchFamily="2" charset="-122"/>
              <a:cs typeface="Open Sans" panose="020B0606030504020204" pitchFamily="34" charset="0"/>
            </a:endParaRPr>
          </a:p>
        </p:txBody>
      </p:sp>
      <p:sp>
        <p:nvSpPr>
          <p:cNvPr id="8" name="Rectangle: Rounded Corners 7">
            <a:extLst>
              <a:ext uri="{FF2B5EF4-FFF2-40B4-BE49-F238E27FC236}">
                <a16:creationId xmlns:a16="http://schemas.microsoft.com/office/drawing/2014/main" id="{40182282-FADB-451C-9612-AE2C6B36BA93}"/>
              </a:ext>
            </a:extLst>
          </p:cNvPr>
          <p:cNvSpPr/>
          <p:nvPr/>
        </p:nvSpPr>
        <p:spPr bwMode="auto">
          <a:xfrm>
            <a:off x="8005048" y="2269087"/>
            <a:ext cx="3405902" cy="2000867"/>
          </a:xfrm>
          <a:prstGeom prst="roundRect">
            <a:avLst>
              <a:gd name="adj" fmla="val 17751"/>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200" normalizeH="0" baseline="0" noProof="0" dirty="0">
                <a:ln>
                  <a:noFill/>
                </a:ln>
                <a:solidFill>
                  <a:schemeClr val="tx1"/>
                </a:solidFill>
                <a:effectLst/>
                <a:uLnTx/>
                <a:uFillTx/>
                <a:latin typeface="宋体" panose="02010600030101010101" pitchFamily="2" charset="-122"/>
                <a:ea typeface="宋体" panose="02010600030101010101" pitchFamily="2" charset="-122"/>
                <a:cs typeface="Open Sans" panose="020B0606030504020204" pitchFamily="34" charset="0"/>
              </a:rPr>
              <a:t>补齐功能特性</a:t>
            </a:r>
            <a:endParaRPr kumimoji="0" lang="en-US" sz="2400" b="0" i="0" u="none" strike="noStrike" kern="1200" cap="none" spc="200" normalizeH="0" baseline="0" noProof="0" dirty="0">
              <a:ln>
                <a:noFill/>
              </a:ln>
              <a:solidFill>
                <a:schemeClr val="tx1"/>
              </a:solidFill>
              <a:effectLst/>
              <a:uLnTx/>
              <a:uFillTx/>
              <a:latin typeface="宋体" panose="02010600030101010101" pitchFamily="2" charset="-122"/>
              <a:ea typeface="宋体" panose="02010600030101010101" pitchFamily="2" charset="-122"/>
              <a:cs typeface="Open Sans" panose="020B0606030504020204" pitchFamily="34" charset="0"/>
            </a:endParaRPr>
          </a:p>
        </p:txBody>
      </p:sp>
      <p:sp>
        <p:nvSpPr>
          <p:cNvPr id="9" name="Rectangle: Rounded Corners 8">
            <a:extLst>
              <a:ext uri="{FF2B5EF4-FFF2-40B4-BE49-F238E27FC236}">
                <a16:creationId xmlns:a16="http://schemas.microsoft.com/office/drawing/2014/main" id="{83064012-7837-481C-BE24-B611933732C9}"/>
              </a:ext>
            </a:extLst>
          </p:cNvPr>
          <p:cNvSpPr/>
          <p:nvPr/>
        </p:nvSpPr>
        <p:spPr bwMode="auto">
          <a:xfrm>
            <a:off x="780812" y="2269086"/>
            <a:ext cx="3405902" cy="2000867"/>
          </a:xfrm>
          <a:prstGeom prst="roundRect">
            <a:avLst>
              <a:gd name="adj" fmla="val 17751"/>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200" normalizeH="0" baseline="0" noProof="0" dirty="0">
                <a:ln>
                  <a:noFill/>
                </a:ln>
                <a:solidFill>
                  <a:schemeClr val="tx1"/>
                </a:solidFill>
                <a:effectLst/>
                <a:uLnTx/>
                <a:uFillTx/>
                <a:latin typeface="宋体" panose="02010600030101010101" pitchFamily="2" charset="-122"/>
                <a:ea typeface="宋体" panose="02010600030101010101" pitchFamily="2" charset="-122"/>
                <a:cs typeface="Open Sans" panose="020B0606030504020204" pitchFamily="34" charset="0"/>
              </a:rPr>
              <a:t>改进开发者体验</a:t>
            </a:r>
            <a:endParaRPr kumimoji="0" lang="en-US" sz="2400" b="0" i="0" u="none" strike="noStrike" kern="1200" cap="none" spc="200" normalizeH="0" baseline="0" noProof="0" dirty="0">
              <a:ln>
                <a:noFill/>
              </a:ln>
              <a:solidFill>
                <a:schemeClr val="tx1"/>
              </a:solidFill>
              <a:effectLst/>
              <a:uLnTx/>
              <a:uFillTx/>
              <a:latin typeface="宋体" panose="02010600030101010101" pitchFamily="2" charset="-122"/>
              <a:ea typeface="宋体" panose="02010600030101010101" pitchFamily="2" charset="-122"/>
              <a:cs typeface="Open Sans" panose="020B0606030504020204" pitchFamily="34" charset="0"/>
            </a:endParaRPr>
          </a:p>
        </p:txBody>
      </p:sp>
      <p:pic>
        <p:nvPicPr>
          <p:cNvPr id="3" name="Picture 3">
            <a:extLst>
              <a:ext uri="{FF2B5EF4-FFF2-40B4-BE49-F238E27FC236}">
                <a16:creationId xmlns:a16="http://schemas.microsoft.com/office/drawing/2014/main" id="{431023CE-A7D9-455D-B00E-C661DEEEBA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000" y="4125713"/>
            <a:ext cx="3913000" cy="29391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FA1B6544-6DDD-43AD-998A-D913335137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9824" y="4700408"/>
            <a:ext cx="2500396" cy="168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10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4.16667E-6 -3.7037E-7 L 4.16667E-6 0.03843 " pathEditMode="relative" rAng="0" ptsTypes="AA">
                                      <p:cBhvr>
                                        <p:cTn id="9" dur="500" spd="-100000" fill="hold"/>
                                        <p:tgtEl>
                                          <p:spTgt spid="9"/>
                                        </p:tgtEl>
                                        <p:attrNameLst>
                                          <p:attrName>ppt_x</p:attrName>
                                          <p:attrName>ppt_y</p:attrName>
                                        </p:attrNameLst>
                                      </p:cBhvr>
                                      <p:rCtr x="0" y="1921"/>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42" presetClass="path" presetSubtype="0" decel="100000" fill="hold" grpId="1" nodeType="withEffect">
                                  <p:stCondLst>
                                    <p:cond delay="0"/>
                                  </p:stCondLst>
                                  <p:childTnLst>
                                    <p:animMotion origin="layout" path="M 0 -3.7037E-7 L 0 0.03843 " pathEditMode="relative" rAng="0" ptsTypes="AA">
                                      <p:cBhvr>
                                        <p:cTn id="16" dur="500" spd="-100000" fill="hold"/>
                                        <p:tgtEl>
                                          <p:spTgt spid="7"/>
                                        </p:tgtEl>
                                        <p:attrNameLst>
                                          <p:attrName>ppt_x</p:attrName>
                                          <p:attrName>ppt_y</p:attrName>
                                        </p:attrNameLst>
                                      </p:cBhvr>
                                      <p:rCtr x="0" y="1921"/>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42" presetClass="path" presetSubtype="0" decel="100000" fill="hold" grpId="1" nodeType="withEffect">
                                  <p:stCondLst>
                                    <p:cond delay="0"/>
                                  </p:stCondLst>
                                  <p:childTnLst>
                                    <p:animMotion origin="layout" path="M -3.95833E-6 -3.7037E-7 L -3.95833E-6 0.03843 " pathEditMode="relative" rAng="0" ptsTypes="AA">
                                      <p:cBhvr>
                                        <p:cTn id="23" dur="500" spd="-100000" fill="hold"/>
                                        <p:tgtEl>
                                          <p:spTgt spid="8"/>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460E1-FA5D-495B-B38C-9729F8BC3CA7}"/>
              </a:ext>
            </a:extLst>
          </p:cNvPr>
          <p:cNvSpPr>
            <a:spLocks noGrp="1"/>
          </p:cNvSpPr>
          <p:nvPr>
            <p:ph type="title"/>
          </p:nvPr>
        </p:nvSpPr>
        <p:spPr/>
        <p:txBody>
          <a:bodyPr>
            <a:normAutofit/>
          </a:bodyPr>
          <a:lstStyle/>
          <a:p>
            <a:r>
              <a:rPr lang="en-US" sz="3600" dirty="0"/>
              <a:t>.NET </a:t>
            </a:r>
            <a:r>
              <a:rPr lang="en-US" altLang="zh-CN" sz="3600" dirty="0" err="1"/>
              <a:t>Blazor</a:t>
            </a:r>
            <a:r>
              <a:rPr lang="en-US" altLang="zh-CN" sz="3600" dirty="0"/>
              <a:t> </a:t>
            </a:r>
            <a:r>
              <a:rPr lang="zh-CN" altLang="en-US" sz="3600" dirty="0"/>
              <a:t>全栈 </a:t>
            </a:r>
            <a:r>
              <a:rPr lang="en-US" sz="3600" dirty="0"/>
              <a:t>web </a:t>
            </a:r>
            <a:r>
              <a:rPr lang="zh-CN" altLang="en-US" sz="3600" dirty="0"/>
              <a:t>应用开发</a:t>
            </a:r>
            <a:endParaRPr lang="en-US" sz="3600" dirty="0"/>
          </a:p>
        </p:txBody>
      </p:sp>
      <p:sp>
        <p:nvSpPr>
          <p:cNvPr id="3" name="Content Placeholder 2">
            <a:extLst>
              <a:ext uri="{FF2B5EF4-FFF2-40B4-BE49-F238E27FC236}">
                <a16:creationId xmlns:a16="http://schemas.microsoft.com/office/drawing/2014/main" id="{1538838F-A9BD-499B-ACEB-3FBFEBD6F2FF}"/>
              </a:ext>
            </a:extLst>
          </p:cNvPr>
          <p:cNvSpPr>
            <a:spLocks noGrp="1"/>
          </p:cNvSpPr>
          <p:nvPr>
            <p:ph idx="1"/>
          </p:nvPr>
        </p:nvSpPr>
        <p:spPr>
          <a:xfrm>
            <a:off x="914400" y="1463040"/>
            <a:ext cx="10589342" cy="5052060"/>
          </a:xfrm>
        </p:spPr>
        <p:txBody>
          <a:bodyPr>
            <a:normAutofit/>
          </a:bodyPr>
          <a:lstStyle/>
          <a:p>
            <a:r>
              <a:rPr lang="zh-CN" altLang="en-US" sz="2400" dirty="0"/>
              <a:t>支持</a:t>
            </a:r>
            <a:r>
              <a:rPr lang="en-US" sz="2400" dirty="0"/>
              <a:t> </a:t>
            </a:r>
            <a:r>
              <a:rPr lang="en-US" sz="2400" dirty="0" err="1"/>
              <a:t>Blazor</a:t>
            </a:r>
            <a:r>
              <a:rPr lang="en-US" sz="2400" dirty="0"/>
              <a:t> Server &amp; </a:t>
            </a:r>
            <a:r>
              <a:rPr lang="en-US" sz="2400" dirty="0" err="1"/>
              <a:t>Blazor</a:t>
            </a:r>
            <a:r>
              <a:rPr lang="en-US" sz="2400" dirty="0"/>
              <a:t> </a:t>
            </a:r>
            <a:r>
              <a:rPr lang="en-US" sz="2400" dirty="0" err="1"/>
              <a:t>WebAssembly</a:t>
            </a:r>
            <a:endParaRPr lang="en-US" sz="2400" dirty="0"/>
          </a:p>
          <a:p>
            <a:r>
              <a:rPr lang="en-US" sz="2400" dirty="0" err="1"/>
              <a:t>Blazor</a:t>
            </a:r>
            <a:r>
              <a:rPr lang="en-US" sz="2400" dirty="0"/>
              <a:t> </a:t>
            </a:r>
            <a:r>
              <a:rPr lang="en-US" sz="2400" dirty="0" err="1"/>
              <a:t>WebAssembly</a:t>
            </a:r>
            <a:r>
              <a:rPr lang="en-US" sz="2400" dirty="0"/>
              <a:t> </a:t>
            </a:r>
            <a:r>
              <a:rPr lang="zh-CN" altLang="en-US" sz="2400" dirty="0"/>
              <a:t>加强</a:t>
            </a:r>
            <a:endParaRPr lang="en-US" sz="2400" dirty="0"/>
          </a:p>
          <a:p>
            <a:pPr lvl="1"/>
            <a:r>
              <a:rPr lang="zh-CN" altLang="en-US" sz="2400" dirty="0"/>
              <a:t>现在使用 </a:t>
            </a:r>
            <a:r>
              <a:rPr lang="en-US" sz="2400" dirty="0"/>
              <a:t>.NET 5 core </a:t>
            </a:r>
            <a:r>
              <a:rPr lang="zh-CN" altLang="en-US" sz="2400" dirty="0"/>
              <a:t>框架库</a:t>
            </a:r>
            <a:r>
              <a:rPr lang="en-US" altLang="zh-CN" sz="2400" dirty="0"/>
              <a:t>BCL</a:t>
            </a:r>
          </a:p>
          <a:p>
            <a:pPr lvl="1"/>
            <a:r>
              <a:rPr lang="en-US" sz="2400" dirty="0"/>
              <a:t>3X </a:t>
            </a:r>
            <a:r>
              <a:rPr lang="zh-CN" altLang="en-US" sz="2400" dirty="0"/>
              <a:t>速度的提升</a:t>
            </a:r>
            <a:endParaRPr lang="en-US" sz="2400" dirty="0"/>
          </a:p>
          <a:p>
            <a:pPr lvl="1"/>
            <a:r>
              <a:rPr lang="zh-CN" altLang="en-US" sz="2400" dirty="0"/>
              <a:t>支持</a:t>
            </a:r>
            <a:r>
              <a:rPr lang="en-US" sz="2400" dirty="0"/>
              <a:t> </a:t>
            </a:r>
            <a:r>
              <a:rPr lang="zh-CN" altLang="en-US" sz="2400" dirty="0"/>
              <a:t>服务端预渲染</a:t>
            </a:r>
            <a:r>
              <a:rPr lang="en-US" sz="2400" dirty="0"/>
              <a:t> &amp; </a:t>
            </a:r>
            <a:r>
              <a:rPr lang="zh-CN" altLang="en-US" sz="2400" dirty="0"/>
              <a:t>依赖延迟加载</a:t>
            </a:r>
            <a:endParaRPr lang="en-US" sz="2400" dirty="0"/>
          </a:p>
          <a:p>
            <a:r>
              <a:rPr lang="zh-CN" altLang="en-US" sz="2400" dirty="0"/>
              <a:t>组件虚拟化</a:t>
            </a:r>
            <a:endParaRPr lang="en-US" altLang="zh-CN" sz="2400" dirty="0"/>
          </a:p>
          <a:p>
            <a:r>
              <a:rPr lang="en-US" sz="2400" dirty="0"/>
              <a:t>CSS &amp; JavaScript </a:t>
            </a:r>
            <a:r>
              <a:rPr lang="zh-CN" altLang="en-US" sz="2400" dirty="0"/>
              <a:t>隔离</a:t>
            </a:r>
            <a:endParaRPr lang="en-US" sz="2400" dirty="0"/>
          </a:p>
          <a:p>
            <a:r>
              <a:rPr lang="zh-CN" altLang="en-US" sz="2400" dirty="0"/>
              <a:t>新的组件</a:t>
            </a:r>
            <a:endParaRPr lang="en-US" sz="2400" dirty="0"/>
          </a:p>
          <a:p>
            <a:r>
              <a:rPr lang="zh-CN" altLang="en-US" sz="2400" dirty="0"/>
              <a:t>快速增长的第三方生态系统和开源控件和工具</a:t>
            </a:r>
            <a:endParaRPr lang="en-US" sz="2400" dirty="0"/>
          </a:p>
          <a:p>
            <a:endParaRPr lang="en-US" sz="2400" dirty="0"/>
          </a:p>
          <a:p>
            <a:endParaRPr lang="en-US" sz="2400" dirty="0"/>
          </a:p>
        </p:txBody>
      </p:sp>
    </p:spTree>
    <p:extLst>
      <p:ext uri="{BB962C8B-B14F-4D97-AF65-F5344CB8AC3E}">
        <p14:creationId xmlns:p14="http://schemas.microsoft.com/office/powerpoint/2010/main" val="135444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460E1-FA5D-495B-B38C-9729F8BC3CA7}"/>
              </a:ext>
            </a:extLst>
          </p:cNvPr>
          <p:cNvSpPr>
            <a:spLocks noGrp="1"/>
          </p:cNvSpPr>
          <p:nvPr>
            <p:ph type="title"/>
          </p:nvPr>
        </p:nvSpPr>
        <p:spPr/>
        <p:txBody>
          <a:bodyPr>
            <a:normAutofit/>
          </a:bodyPr>
          <a:lstStyle/>
          <a:p>
            <a:r>
              <a:rPr lang="en-US" sz="3600" dirty="0">
                <a:solidFill>
                  <a:schemeClr val="tx1"/>
                </a:solidFill>
              </a:rPr>
              <a:t>.NET </a:t>
            </a:r>
            <a:r>
              <a:rPr lang="en-US" altLang="zh-CN" sz="3600" dirty="0">
                <a:solidFill>
                  <a:schemeClr val="tx1"/>
                </a:solidFill>
              </a:rPr>
              <a:t>5 </a:t>
            </a:r>
            <a:r>
              <a:rPr lang="zh-CN" altLang="en-US" sz="3600" dirty="0">
                <a:solidFill>
                  <a:schemeClr val="tx1"/>
                </a:solidFill>
              </a:rPr>
              <a:t>里的</a:t>
            </a:r>
            <a:r>
              <a:rPr lang="en-US" altLang="zh-CN" sz="3600" dirty="0" err="1">
                <a:solidFill>
                  <a:schemeClr val="tx1"/>
                </a:solidFill>
              </a:rPr>
              <a:t>Blazor</a:t>
            </a:r>
            <a:r>
              <a:rPr lang="en-US" altLang="zh-CN" sz="3600" dirty="0">
                <a:solidFill>
                  <a:schemeClr val="tx1"/>
                </a:solidFill>
              </a:rPr>
              <a:t> </a:t>
            </a:r>
            <a:r>
              <a:rPr lang="zh-CN" altLang="en-US" sz="3600" dirty="0">
                <a:solidFill>
                  <a:schemeClr val="tx1"/>
                </a:solidFill>
              </a:rPr>
              <a:t>特性</a:t>
            </a:r>
            <a:endParaRPr lang="en-US" sz="3600" dirty="0">
              <a:solidFill>
                <a:schemeClr val="tx1"/>
              </a:solidFill>
            </a:endParaRPr>
          </a:p>
        </p:txBody>
      </p:sp>
      <p:sp>
        <p:nvSpPr>
          <p:cNvPr id="7" name="Content Placeholder 2">
            <a:extLst>
              <a:ext uri="{FF2B5EF4-FFF2-40B4-BE49-F238E27FC236}">
                <a16:creationId xmlns:a16="http://schemas.microsoft.com/office/drawing/2014/main" id="{1B86A1E2-2191-415C-8954-CA80B0F362BC}"/>
              </a:ext>
            </a:extLst>
          </p:cNvPr>
          <p:cNvSpPr>
            <a:spLocks noGrp="1"/>
          </p:cNvSpPr>
          <p:nvPr>
            <p:ph idx="1"/>
          </p:nvPr>
        </p:nvSpPr>
        <p:spPr>
          <a:xfrm>
            <a:off x="1463675" y="1609958"/>
            <a:ext cx="10515600" cy="4689010"/>
          </a:xfrm>
        </p:spPr>
        <p:txBody>
          <a:bodyPr>
            <a:normAutofit/>
          </a:bodyPr>
          <a:lstStyle/>
          <a:p>
            <a:pPr marL="0" indent="0">
              <a:buNone/>
            </a:pP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CSS Isolation</a:t>
            </a:r>
          </a:p>
          <a:p>
            <a:pPr marL="0" indent="0">
              <a:buNone/>
            </a:pP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Auto-refresh</a:t>
            </a:r>
          </a:p>
          <a:p>
            <a:pPr marL="0" indent="0">
              <a:buNone/>
            </a:pP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Packages auto-add their own CSS/JS</a:t>
            </a:r>
          </a:p>
          <a:p>
            <a:pPr marL="0" indent="0">
              <a:buNone/>
            </a:pP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Better debugging</a:t>
            </a:r>
          </a:p>
          <a:p>
            <a:pPr marL="0" indent="0">
              <a:buNone/>
            </a:pP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InputFile</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support</a:t>
            </a:r>
          </a:p>
          <a:p>
            <a:pPr marL="0" indent="0">
              <a:buNone/>
            </a:pP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Virtualization</a:t>
            </a:r>
          </a:p>
          <a:p>
            <a:pPr marL="0" indent="0">
              <a:buNone/>
            </a:pP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Azure Static Web Apps Integration</a:t>
            </a:r>
          </a:p>
        </p:txBody>
      </p:sp>
      <p:grpSp>
        <p:nvGrpSpPr>
          <p:cNvPr id="8" name="Group 9">
            <a:extLst>
              <a:ext uri="{FF2B5EF4-FFF2-40B4-BE49-F238E27FC236}">
                <a16:creationId xmlns:a16="http://schemas.microsoft.com/office/drawing/2014/main" id="{73D026A3-9F5D-4E92-95DB-150F9CB7B8CD}"/>
              </a:ext>
            </a:extLst>
          </p:cNvPr>
          <p:cNvGrpSpPr/>
          <p:nvPr/>
        </p:nvGrpSpPr>
        <p:grpSpPr>
          <a:xfrm>
            <a:off x="886842" y="1568944"/>
            <a:ext cx="464474" cy="464474"/>
            <a:chOff x="1231057" y="1076960"/>
            <a:chExt cx="4795520" cy="4795520"/>
          </a:xfrm>
        </p:grpSpPr>
        <p:sp>
          <p:nvSpPr>
            <p:cNvPr id="9" name="Rectangle: Rounded Corners 7">
              <a:extLst>
                <a:ext uri="{FF2B5EF4-FFF2-40B4-BE49-F238E27FC236}">
                  <a16:creationId xmlns:a16="http://schemas.microsoft.com/office/drawing/2014/main" id="{BD60B1E3-AC60-40B2-BDDF-47D721C8363B}"/>
                </a:ext>
              </a:extLst>
            </p:cNvPr>
            <p:cNvSpPr/>
            <p:nvPr/>
          </p:nvSpPr>
          <p:spPr>
            <a:xfrm>
              <a:off x="1231057" y="1076960"/>
              <a:ext cx="4795520" cy="4795520"/>
            </a:xfrm>
            <a:prstGeom prst="roundRect">
              <a:avLst>
                <a:gd name="adj" fmla="val 144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8">
              <a:extLst>
                <a:ext uri="{FF2B5EF4-FFF2-40B4-BE49-F238E27FC236}">
                  <a16:creationId xmlns:a16="http://schemas.microsoft.com/office/drawing/2014/main" id="{EA8100A8-3B1F-4AA7-9751-8655F90878C9}"/>
                </a:ext>
              </a:extLst>
            </p:cNvPr>
            <p:cNvSpPr/>
            <p:nvPr/>
          </p:nvSpPr>
          <p:spPr>
            <a:xfrm>
              <a:off x="2391117" y="2277497"/>
              <a:ext cx="2614246" cy="2543908"/>
            </a:xfrm>
            <a:custGeom>
              <a:avLst/>
              <a:gdLst>
                <a:gd name="connsiteX0" fmla="*/ 0 w 2614246"/>
                <a:gd name="connsiteY0" fmla="*/ 1688123 h 2543908"/>
                <a:gd name="connsiteX1" fmla="*/ 961292 w 2614246"/>
                <a:gd name="connsiteY1" fmla="*/ 2543908 h 2543908"/>
                <a:gd name="connsiteX2" fmla="*/ 2614246 w 2614246"/>
                <a:gd name="connsiteY2" fmla="*/ 0 h 2543908"/>
              </a:gdLst>
              <a:ahLst/>
              <a:cxnLst>
                <a:cxn ang="0">
                  <a:pos x="connsiteX0" y="connsiteY0"/>
                </a:cxn>
                <a:cxn ang="0">
                  <a:pos x="connsiteX1" y="connsiteY1"/>
                </a:cxn>
                <a:cxn ang="0">
                  <a:pos x="connsiteX2" y="connsiteY2"/>
                </a:cxn>
              </a:cxnLst>
              <a:rect l="l" t="t" r="r" b="b"/>
              <a:pathLst>
                <a:path w="2614246" h="2543908">
                  <a:moveTo>
                    <a:pt x="0" y="1688123"/>
                  </a:moveTo>
                  <a:lnTo>
                    <a:pt x="961292" y="2543908"/>
                  </a:lnTo>
                  <a:lnTo>
                    <a:pt x="2614246" y="0"/>
                  </a:lnTo>
                </a:path>
              </a:pathLst>
            </a:custGeom>
            <a:no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2">
            <a:extLst>
              <a:ext uri="{FF2B5EF4-FFF2-40B4-BE49-F238E27FC236}">
                <a16:creationId xmlns:a16="http://schemas.microsoft.com/office/drawing/2014/main" id="{4818AC2E-80F7-40F9-80E9-74385DE5E8E1}"/>
              </a:ext>
            </a:extLst>
          </p:cNvPr>
          <p:cNvGrpSpPr/>
          <p:nvPr/>
        </p:nvGrpSpPr>
        <p:grpSpPr>
          <a:xfrm>
            <a:off x="886842" y="2081706"/>
            <a:ext cx="464474" cy="464474"/>
            <a:chOff x="1231057" y="1076960"/>
            <a:chExt cx="4795520" cy="4795520"/>
          </a:xfrm>
        </p:grpSpPr>
        <p:sp>
          <p:nvSpPr>
            <p:cNvPr id="12" name="Rectangle: Rounded Corners 13">
              <a:extLst>
                <a:ext uri="{FF2B5EF4-FFF2-40B4-BE49-F238E27FC236}">
                  <a16:creationId xmlns:a16="http://schemas.microsoft.com/office/drawing/2014/main" id="{EF9E3416-0F5E-4F61-803F-9BA67DDD3143}"/>
                </a:ext>
              </a:extLst>
            </p:cNvPr>
            <p:cNvSpPr/>
            <p:nvPr/>
          </p:nvSpPr>
          <p:spPr>
            <a:xfrm>
              <a:off x="1231057" y="1076960"/>
              <a:ext cx="4795520" cy="4795520"/>
            </a:xfrm>
            <a:prstGeom prst="roundRect">
              <a:avLst>
                <a:gd name="adj" fmla="val 144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4">
              <a:extLst>
                <a:ext uri="{FF2B5EF4-FFF2-40B4-BE49-F238E27FC236}">
                  <a16:creationId xmlns:a16="http://schemas.microsoft.com/office/drawing/2014/main" id="{883BC8B1-7966-4278-AF63-B3865651D45A}"/>
                </a:ext>
              </a:extLst>
            </p:cNvPr>
            <p:cNvSpPr/>
            <p:nvPr/>
          </p:nvSpPr>
          <p:spPr>
            <a:xfrm>
              <a:off x="2391117" y="2277497"/>
              <a:ext cx="2614246" cy="2543908"/>
            </a:xfrm>
            <a:custGeom>
              <a:avLst/>
              <a:gdLst>
                <a:gd name="connsiteX0" fmla="*/ 0 w 2614246"/>
                <a:gd name="connsiteY0" fmla="*/ 1688123 h 2543908"/>
                <a:gd name="connsiteX1" fmla="*/ 961292 w 2614246"/>
                <a:gd name="connsiteY1" fmla="*/ 2543908 h 2543908"/>
                <a:gd name="connsiteX2" fmla="*/ 2614246 w 2614246"/>
                <a:gd name="connsiteY2" fmla="*/ 0 h 2543908"/>
              </a:gdLst>
              <a:ahLst/>
              <a:cxnLst>
                <a:cxn ang="0">
                  <a:pos x="connsiteX0" y="connsiteY0"/>
                </a:cxn>
                <a:cxn ang="0">
                  <a:pos x="connsiteX1" y="connsiteY1"/>
                </a:cxn>
                <a:cxn ang="0">
                  <a:pos x="connsiteX2" y="connsiteY2"/>
                </a:cxn>
              </a:cxnLst>
              <a:rect l="l" t="t" r="r" b="b"/>
              <a:pathLst>
                <a:path w="2614246" h="2543908">
                  <a:moveTo>
                    <a:pt x="0" y="1688123"/>
                  </a:moveTo>
                  <a:lnTo>
                    <a:pt x="961292" y="2543908"/>
                  </a:lnTo>
                  <a:lnTo>
                    <a:pt x="2614246" y="0"/>
                  </a:lnTo>
                </a:path>
              </a:pathLst>
            </a:custGeom>
            <a:no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5">
            <a:extLst>
              <a:ext uri="{FF2B5EF4-FFF2-40B4-BE49-F238E27FC236}">
                <a16:creationId xmlns:a16="http://schemas.microsoft.com/office/drawing/2014/main" id="{5FEA9983-4D56-44F7-B7C7-5DBD4C88C526}"/>
              </a:ext>
            </a:extLst>
          </p:cNvPr>
          <p:cNvGrpSpPr/>
          <p:nvPr/>
        </p:nvGrpSpPr>
        <p:grpSpPr>
          <a:xfrm>
            <a:off x="886842" y="2594468"/>
            <a:ext cx="464474" cy="464474"/>
            <a:chOff x="1231057" y="1076960"/>
            <a:chExt cx="4795520" cy="4795520"/>
          </a:xfrm>
        </p:grpSpPr>
        <p:sp>
          <p:nvSpPr>
            <p:cNvPr id="15" name="Rectangle: Rounded Corners 16">
              <a:extLst>
                <a:ext uri="{FF2B5EF4-FFF2-40B4-BE49-F238E27FC236}">
                  <a16:creationId xmlns:a16="http://schemas.microsoft.com/office/drawing/2014/main" id="{FD0B94C1-A502-4B92-8A10-7B4B1B537083}"/>
                </a:ext>
              </a:extLst>
            </p:cNvPr>
            <p:cNvSpPr/>
            <p:nvPr/>
          </p:nvSpPr>
          <p:spPr>
            <a:xfrm>
              <a:off x="1231057" y="1076960"/>
              <a:ext cx="4795520" cy="4795520"/>
            </a:xfrm>
            <a:prstGeom prst="roundRect">
              <a:avLst>
                <a:gd name="adj" fmla="val 144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7">
              <a:extLst>
                <a:ext uri="{FF2B5EF4-FFF2-40B4-BE49-F238E27FC236}">
                  <a16:creationId xmlns:a16="http://schemas.microsoft.com/office/drawing/2014/main" id="{192CA054-C8A9-44B1-934C-C96E977D35D5}"/>
                </a:ext>
              </a:extLst>
            </p:cNvPr>
            <p:cNvSpPr/>
            <p:nvPr/>
          </p:nvSpPr>
          <p:spPr>
            <a:xfrm>
              <a:off x="2391117" y="2277497"/>
              <a:ext cx="2614246" cy="2543908"/>
            </a:xfrm>
            <a:custGeom>
              <a:avLst/>
              <a:gdLst>
                <a:gd name="connsiteX0" fmla="*/ 0 w 2614246"/>
                <a:gd name="connsiteY0" fmla="*/ 1688123 h 2543908"/>
                <a:gd name="connsiteX1" fmla="*/ 961292 w 2614246"/>
                <a:gd name="connsiteY1" fmla="*/ 2543908 h 2543908"/>
                <a:gd name="connsiteX2" fmla="*/ 2614246 w 2614246"/>
                <a:gd name="connsiteY2" fmla="*/ 0 h 2543908"/>
              </a:gdLst>
              <a:ahLst/>
              <a:cxnLst>
                <a:cxn ang="0">
                  <a:pos x="connsiteX0" y="connsiteY0"/>
                </a:cxn>
                <a:cxn ang="0">
                  <a:pos x="connsiteX1" y="connsiteY1"/>
                </a:cxn>
                <a:cxn ang="0">
                  <a:pos x="connsiteX2" y="connsiteY2"/>
                </a:cxn>
              </a:cxnLst>
              <a:rect l="l" t="t" r="r" b="b"/>
              <a:pathLst>
                <a:path w="2614246" h="2543908">
                  <a:moveTo>
                    <a:pt x="0" y="1688123"/>
                  </a:moveTo>
                  <a:lnTo>
                    <a:pt x="961292" y="2543908"/>
                  </a:lnTo>
                  <a:lnTo>
                    <a:pt x="2614246" y="0"/>
                  </a:lnTo>
                </a:path>
              </a:pathLst>
            </a:custGeom>
            <a:no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8">
            <a:extLst>
              <a:ext uri="{FF2B5EF4-FFF2-40B4-BE49-F238E27FC236}">
                <a16:creationId xmlns:a16="http://schemas.microsoft.com/office/drawing/2014/main" id="{4F57DFF6-232C-4694-AFA7-2ABC51807DA3}"/>
              </a:ext>
            </a:extLst>
          </p:cNvPr>
          <p:cNvGrpSpPr/>
          <p:nvPr/>
        </p:nvGrpSpPr>
        <p:grpSpPr>
          <a:xfrm>
            <a:off x="886842" y="3107230"/>
            <a:ext cx="464474" cy="464474"/>
            <a:chOff x="1231057" y="1076960"/>
            <a:chExt cx="4795520" cy="4795520"/>
          </a:xfrm>
        </p:grpSpPr>
        <p:sp>
          <p:nvSpPr>
            <p:cNvPr id="18" name="Rectangle: Rounded Corners 19">
              <a:extLst>
                <a:ext uri="{FF2B5EF4-FFF2-40B4-BE49-F238E27FC236}">
                  <a16:creationId xmlns:a16="http://schemas.microsoft.com/office/drawing/2014/main" id="{D77CBD86-E324-4AA1-9005-44A23FA9F265}"/>
                </a:ext>
              </a:extLst>
            </p:cNvPr>
            <p:cNvSpPr/>
            <p:nvPr/>
          </p:nvSpPr>
          <p:spPr>
            <a:xfrm>
              <a:off x="1231057" y="1076960"/>
              <a:ext cx="4795520" cy="4795520"/>
            </a:xfrm>
            <a:prstGeom prst="roundRect">
              <a:avLst>
                <a:gd name="adj" fmla="val 144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20">
              <a:extLst>
                <a:ext uri="{FF2B5EF4-FFF2-40B4-BE49-F238E27FC236}">
                  <a16:creationId xmlns:a16="http://schemas.microsoft.com/office/drawing/2014/main" id="{D250B6B6-E3F9-42CC-BE75-3A90169EF131}"/>
                </a:ext>
              </a:extLst>
            </p:cNvPr>
            <p:cNvSpPr/>
            <p:nvPr/>
          </p:nvSpPr>
          <p:spPr>
            <a:xfrm>
              <a:off x="2391117" y="2277497"/>
              <a:ext cx="2614246" cy="2543908"/>
            </a:xfrm>
            <a:custGeom>
              <a:avLst/>
              <a:gdLst>
                <a:gd name="connsiteX0" fmla="*/ 0 w 2614246"/>
                <a:gd name="connsiteY0" fmla="*/ 1688123 h 2543908"/>
                <a:gd name="connsiteX1" fmla="*/ 961292 w 2614246"/>
                <a:gd name="connsiteY1" fmla="*/ 2543908 h 2543908"/>
                <a:gd name="connsiteX2" fmla="*/ 2614246 w 2614246"/>
                <a:gd name="connsiteY2" fmla="*/ 0 h 2543908"/>
              </a:gdLst>
              <a:ahLst/>
              <a:cxnLst>
                <a:cxn ang="0">
                  <a:pos x="connsiteX0" y="connsiteY0"/>
                </a:cxn>
                <a:cxn ang="0">
                  <a:pos x="connsiteX1" y="connsiteY1"/>
                </a:cxn>
                <a:cxn ang="0">
                  <a:pos x="connsiteX2" y="connsiteY2"/>
                </a:cxn>
              </a:cxnLst>
              <a:rect l="l" t="t" r="r" b="b"/>
              <a:pathLst>
                <a:path w="2614246" h="2543908">
                  <a:moveTo>
                    <a:pt x="0" y="1688123"/>
                  </a:moveTo>
                  <a:lnTo>
                    <a:pt x="961292" y="2543908"/>
                  </a:lnTo>
                  <a:lnTo>
                    <a:pt x="2614246" y="0"/>
                  </a:lnTo>
                </a:path>
              </a:pathLst>
            </a:custGeom>
            <a:no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0" name="Group 21">
            <a:extLst>
              <a:ext uri="{FF2B5EF4-FFF2-40B4-BE49-F238E27FC236}">
                <a16:creationId xmlns:a16="http://schemas.microsoft.com/office/drawing/2014/main" id="{3DB0D552-20FB-42F2-9F90-8E897F0AB1C4}"/>
              </a:ext>
            </a:extLst>
          </p:cNvPr>
          <p:cNvGrpSpPr/>
          <p:nvPr/>
        </p:nvGrpSpPr>
        <p:grpSpPr>
          <a:xfrm>
            <a:off x="886842" y="3619992"/>
            <a:ext cx="464474" cy="464474"/>
            <a:chOff x="1231057" y="1076960"/>
            <a:chExt cx="4795520" cy="4795520"/>
          </a:xfrm>
        </p:grpSpPr>
        <p:sp>
          <p:nvSpPr>
            <p:cNvPr id="21" name="Rectangle: Rounded Corners 22">
              <a:extLst>
                <a:ext uri="{FF2B5EF4-FFF2-40B4-BE49-F238E27FC236}">
                  <a16:creationId xmlns:a16="http://schemas.microsoft.com/office/drawing/2014/main" id="{C4D99005-88F6-455A-8421-3C748D078CC0}"/>
                </a:ext>
              </a:extLst>
            </p:cNvPr>
            <p:cNvSpPr/>
            <p:nvPr/>
          </p:nvSpPr>
          <p:spPr>
            <a:xfrm>
              <a:off x="1231057" y="1076960"/>
              <a:ext cx="4795520" cy="4795520"/>
            </a:xfrm>
            <a:prstGeom prst="roundRect">
              <a:avLst>
                <a:gd name="adj" fmla="val 144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reeform: Shape 23">
              <a:extLst>
                <a:ext uri="{FF2B5EF4-FFF2-40B4-BE49-F238E27FC236}">
                  <a16:creationId xmlns:a16="http://schemas.microsoft.com/office/drawing/2014/main" id="{794DDFA3-1724-429A-BB47-97FC1234E2EC}"/>
                </a:ext>
              </a:extLst>
            </p:cNvPr>
            <p:cNvSpPr/>
            <p:nvPr/>
          </p:nvSpPr>
          <p:spPr>
            <a:xfrm>
              <a:off x="2391117" y="2277497"/>
              <a:ext cx="2614246" cy="2543908"/>
            </a:xfrm>
            <a:custGeom>
              <a:avLst/>
              <a:gdLst>
                <a:gd name="connsiteX0" fmla="*/ 0 w 2614246"/>
                <a:gd name="connsiteY0" fmla="*/ 1688123 h 2543908"/>
                <a:gd name="connsiteX1" fmla="*/ 961292 w 2614246"/>
                <a:gd name="connsiteY1" fmla="*/ 2543908 h 2543908"/>
                <a:gd name="connsiteX2" fmla="*/ 2614246 w 2614246"/>
                <a:gd name="connsiteY2" fmla="*/ 0 h 2543908"/>
              </a:gdLst>
              <a:ahLst/>
              <a:cxnLst>
                <a:cxn ang="0">
                  <a:pos x="connsiteX0" y="connsiteY0"/>
                </a:cxn>
                <a:cxn ang="0">
                  <a:pos x="connsiteX1" y="connsiteY1"/>
                </a:cxn>
                <a:cxn ang="0">
                  <a:pos x="connsiteX2" y="connsiteY2"/>
                </a:cxn>
              </a:cxnLst>
              <a:rect l="l" t="t" r="r" b="b"/>
              <a:pathLst>
                <a:path w="2614246" h="2543908">
                  <a:moveTo>
                    <a:pt x="0" y="1688123"/>
                  </a:moveTo>
                  <a:lnTo>
                    <a:pt x="961292" y="2543908"/>
                  </a:lnTo>
                  <a:lnTo>
                    <a:pt x="2614246" y="0"/>
                  </a:lnTo>
                </a:path>
              </a:pathLst>
            </a:custGeom>
            <a:no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3" name="Group 24">
            <a:extLst>
              <a:ext uri="{FF2B5EF4-FFF2-40B4-BE49-F238E27FC236}">
                <a16:creationId xmlns:a16="http://schemas.microsoft.com/office/drawing/2014/main" id="{97468A61-DEE4-4402-9A35-EB10A7ECC0BA}"/>
              </a:ext>
            </a:extLst>
          </p:cNvPr>
          <p:cNvGrpSpPr/>
          <p:nvPr/>
        </p:nvGrpSpPr>
        <p:grpSpPr>
          <a:xfrm>
            <a:off x="886842" y="4132754"/>
            <a:ext cx="464474" cy="464474"/>
            <a:chOff x="1231057" y="1076960"/>
            <a:chExt cx="4795520" cy="4795520"/>
          </a:xfrm>
        </p:grpSpPr>
        <p:sp>
          <p:nvSpPr>
            <p:cNvPr id="24" name="Rectangle: Rounded Corners 25">
              <a:extLst>
                <a:ext uri="{FF2B5EF4-FFF2-40B4-BE49-F238E27FC236}">
                  <a16:creationId xmlns:a16="http://schemas.microsoft.com/office/drawing/2014/main" id="{DF523DE7-C101-42BD-8325-A56D3AAD1A79}"/>
                </a:ext>
              </a:extLst>
            </p:cNvPr>
            <p:cNvSpPr/>
            <p:nvPr/>
          </p:nvSpPr>
          <p:spPr>
            <a:xfrm>
              <a:off x="1231057" y="1076960"/>
              <a:ext cx="4795520" cy="4795520"/>
            </a:xfrm>
            <a:prstGeom prst="roundRect">
              <a:avLst>
                <a:gd name="adj" fmla="val 144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Shape 26">
              <a:extLst>
                <a:ext uri="{FF2B5EF4-FFF2-40B4-BE49-F238E27FC236}">
                  <a16:creationId xmlns:a16="http://schemas.microsoft.com/office/drawing/2014/main" id="{F800D014-5CE6-4E8D-B78D-055BB2C5596E}"/>
                </a:ext>
              </a:extLst>
            </p:cNvPr>
            <p:cNvSpPr/>
            <p:nvPr/>
          </p:nvSpPr>
          <p:spPr>
            <a:xfrm>
              <a:off x="2391117" y="2277497"/>
              <a:ext cx="2614246" cy="2543908"/>
            </a:xfrm>
            <a:custGeom>
              <a:avLst/>
              <a:gdLst>
                <a:gd name="connsiteX0" fmla="*/ 0 w 2614246"/>
                <a:gd name="connsiteY0" fmla="*/ 1688123 h 2543908"/>
                <a:gd name="connsiteX1" fmla="*/ 961292 w 2614246"/>
                <a:gd name="connsiteY1" fmla="*/ 2543908 h 2543908"/>
                <a:gd name="connsiteX2" fmla="*/ 2614246 w 2614246"/>
                <a:gd name="connsiteY2" fmla="*/ 0 h 2543908"/>
              </a:gdLst>
              <a:ahLst/>
              <a:cxnLst>
                <a:cxn ang="0">
                  <a:pos x="connsiteX0" y="connsiteY0"/>
                </a:cxn>
                <a:cxn ang="0">
                  <a:pos x="connsiteX1" y="connsiteY1"/>
                </a:cxn>
                <a:cxn ang="0">
                  <a:pos x="connsiteX2" y="connsiteY2"/>
                </a:cxn>
              </a:cxnLst>
              <a:rect l="l" t="t" r="r" b="b"/>
              <a:pathLst>
                <a:path w="2614246" h="2543908">
                  <a:moveTo>
                    <a:pt x="0" y="1688123"/>
                  </a:moveTo>
                  <a:lnTo>
                    <a:pt x="961292" y="2543908"/>
                  </a:lnTo>
                  <a:lnTo>
                    <a:pt x="2614246" y="0"/>
                  </a:lnTo>
                </a:path>
              </a:pathLst>
            </a:custGeom>
            <a:no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7">
            <a:extLst>
              <a:ext uri="{FF2B5EF4-FFF2-40B4-BE49-F238E27FC236}">
                <a16:creationId xmlns:a16="http://schemas.microsoft.com/office/drawing/2014/main" id="{F4CB09DD-3D62-41DD-BC29-CE8E4251A73C}"/>
              </a:ext>
            </a:extLst>
          </p:cNvPr>
          <p:cNvGrpSpPr/>
          <p:nvPr/>
        </p:nvGrpSpPr>
        <p:grpSpPr>
          <a:xfrm>
            <a:off x="886842" y="4645516"/>
            <a:ext cx="464474" cy="464474"/>
            <a:chOff x="1231057" y="1076960"/>
            <a:chExt cx="4795520" cy="4795520"/>
          </a:xfrm>
        </p:grpSpPr>
        <p:sp>
          <p:nvSpPr>
            <p:cNvPr id="27" name="Rectangle: Rounded Corners 28">
              <a:extLst>
                <a:ext uri="{FF2B5EF4-FFF2-40B4-BE49-F238E27FC236}">
                  <a16:creationId xmlns:a16="http://schemas.microsoft.com/office/drawing/2014/main" id="{692E555B-8C33-42D1-9F84-9FCCCA6EC44F}"/>
                </a:ext>
              </a:extLst>
            </p:cNvPr>
            <p:cNvSpPr/>
            <p:nvPr/>
          </p:nvSpPr>
          <p:spPr>
            <a:xfrm>
              <a:off x="1231057" y="1076960"/>
              <a:ext cx="4795520" cy="4795520"/>
            </a:xfrm>
            <a:prstGeom prst="roundRect">
              <a:avLst>
                <a:gd name="adj" fmla="val 144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reeform: Shape 29">
              <a:extLst>
                <a:ext uri="{FF2B5EF4-FFF2-40B4-BE49-F238E27FC236}">
                  <a16:creationId xmlns:a16="http://schemas.microsoft.com/office/drawing/2014/main" id="{B86EB733-B767-41B2-8270-C1A62D1EB0FD}"/>
                </a:ext>
              </a:extLst>
            </p:cNvPr>
            <p:cNvSpPr/>
            <p:nvPr/>
          </p:nvSpPr>
          <p:spPr>
            <a:xfrm>
              <a:off x="2391117" y="2277497"/>
              <a:ext cx="2614246" cy="2543908"/>
            </a:xfrm>
            <a:custGeom>
              <a:avLst/>
              <a:gdLst>
                <a:gd name="connsiteX0" fmla="*/ 0 w 2614246"/>
                <a:gd name="connsiteY0" fmla="*/ 1688123 h 2543908"/>
                <a:gd name="connsiteX1" fmla="*/ 961292 w 2614246"/>
                <a:gd name="connsiteY1" fmla="*/ 2543908 h 2543908"/>
                <a:gd name="connsiteX2" fmla="*/ 2614246 w 2614246"/>
                <a:gd name="connsiteY2" fmla="*/ 0 h 2543908"/>
              </a:gdLst>
              <a:ahLst/>
              <a:cxnLst>
                <a:cxn ang="0">
                  <a:pos x="connsiteX0" y="connsiteY0"/>
                </a:cxn>
                <a:cxn ang="0">
                  <a:pos x="connsiteX1" y="connsiteY1"/>
                </a:cxn>
                <a:cxn ang="0">
                  <a:pos x="connsiteX2" y="connsiteY2"/>
                </a:cxn>
              </a:cxnLst>
              <a:rect l="l" t="t" r="r" b="b"/>
              <a:pathLst>
                <a:path w="2614246" h="2543908">
                  <a:moveTo>
                    <a:pt x="0" y="1688123"/>
                  </a:moveTo>
                  <a:lnTo>
                    <a:pt x="961292" y="2543908"/>
                  </a:lnTo>
                  <a:lnTo>
                    <a:pt x="2614246" y="0"/>
                  </a:lnTo>
                </a:path>
              </a:pathLst>
            </a:custGeom>
            <a:no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3749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
                                        <p:tgtEl>
                                          <p:spTgt spid="7">
                                            <p:txEl>
                                              <p:pRg st="0" end="0"/>
                                            </p:txEl>
                                          </p:spTgt>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200"/>
                                        <p:tgtEl>
                                          <p:spTgt spid="7">
                                            <p:txEl>
                                              <p:pRg st="1" end="1"/>
                                            </p:txEl>
                                          </p:spTgt>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200"/>
                                        <p:tgtEl>
                                          <p:spTgt spid="7">
                                            <p:txEl>
                                              <p:pRg st="2" end="2"/>
                                            </p:txEl>
                                          </p:spTgt>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200"/>
                                        <p:tgtEl>
                                          <p:spTgt spid="7">
                                            <p:txEl>
                                              <p:pRg st="3" end="3"/>
                                            </p:txEl>
                                          </p:spTgt>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200"/>
                                        <p:tgtEl>
                                          <p:spTgt spid="7">
                                            <p:txEl>
                                              <p:pRg st="4" end="4"/>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200"/>
                                        <p:tgtEl>
                                          <p:spTgt spid="7">
                                            <p:txEl>
                                              <p:pRg st="5" end="5"/>
                                            </p:txEl>
                                          </p:spTgt>
                                        </p:tgtEl>
                                      </p:cBhvr>
                                    </p:animEffect>
                                  </p:childTnLst>
                                </p:cTn>
                              </p:par>
                            </p:childTnLst>
                          </p:cTn>
                        </p:par>
                        <p:par>
                          <p:cTn id="28" fill="hold">
                            <p:stCondLst>
                              <p:cond delay="1200"/>
                            </p:stCondLst>
                            <p:childTnLst>
                              <p:par>
                                <p:cTn id="29" presetID="10" presetClass="entr" presetSubtype="0" fill="hold" nodeType="after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200"/>
                                        <p:tgtEl>
                                          <p:spTgt spid="7">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3" presetClass="emph" presetSubtype="2" fill="hold" nodeType="withEffect">
                                  <p:stCondLst>
                                    <p:cond delay="0"/>
                                  </p:stCondLst>
                                  <p:childTnLst>
                                    <p:animClr clrSpc="rgb" dir="cw">
                                      <p:cBhvr override="childStyle">
                                        <p:cTn id="38" dur="500" fill="hold"/>
                                        <p:tgtEl>
                                          <p:spTgt spid="7">
                                            <p:txEl>
                                              <p:pRg st="0" end="0"/>
                                            </p:txEl>
                                          </p:spTgt>
                                        </p:tgtEl>
                                        <p:attrNameLst>
                                          <p:attrName>style.color</p:attrName>
                                        </p:attrNameLst>
                                      </p:cBhvr>
                                      <p:to>
                                        <a:srgbClr val="99FF66"/>
                                      </p:to>
                                    </p:animClr>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3" presetClass="emph" presetSubtype="2" fill="hold" nodeType="withEffect">
                                  <p:stCondLst>
                                    <p:cond delay="0"/>
                                  </p:stCondLst>
                                  <p:childTnLst>
                                    <p:animClr clrSpc="rgb" dir="cw">
                                      <p:cBhvr override="childStyle">
                                        <p:cTn id="45" dur="500" fill="hold"/>
                                        <p:tgtEl>
                                          <p:spTgt spid="7">
                                            <p:txEl>
                                              <p:pRg st="1" end="1"/>
                                            </p:txEl>
                                          </p:spTgt>
                                        </p:tgtEl>
                                        <p:attrNameLst>
                                          <p:attrName>style.color</p:attrName>
                                        </p:attrNameLst>
                                      </p:cBhvr>
                                      <p:to>
                                        <a:srgbClr val="99FF66"/>
                                      </p:to>
                                    </p:animClr>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3" presetClass="emph" presetSubtype="2" fill="hold" nodeType="withEffect">
                                  <p:stCondLst>
                                    <p:cond delay="0"/>
                                  </p:stCondLst>
                                  <p:childTnLst>
                                    <p:animClr clrSpc="rgb" dir="cw">
                                      <p:cBhvr override="childStyle">
                                        <p:cTn id="52" dur="500" fill="hold"/>
                                        <p:tgtEl>
                                          <p:spTgt spid="7">
                                            <p:txEl>
                                              <p:pRg st="2" end="2"/>
                                            </p:txEl>
                                          </p:spTgt>
                                        </p:tgtEl>
                                        <p:attrNameLst>
                                          <p:attrName>style.color</p:attrName>
                                        </p:attrNameLst>
                                      </p:cBhvr>
                                      <p:to>
                                        <a:srgbClr val="99FF66"/>
                                      </p:to>
                                    </p:animClr>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3" presetClass="emph" presetSubtype="2" fill="hold" nodeType="withEffect">
                                  <p:stCondLst>
                                    <p:cond delay="0"/>
                                  </p:stCondLst>
                                  <p:childTnLst>
                                    <p:animClr clrSpc="rgb" dir="cw">
                                      <p:cBhvr override="childStyle">
                                        <p:cTn id="59" dur="500" fill="hold"/>
                                        <p:tgtEl>
                                          <p:spTgt spid="7">
                                            <p:txEl>
                                              <p:pRg st="3" end="3"/>
                                            </p:txEl>
                                          </p:spTgt>
                                        </p:tgtEl>
                                        <p:attrNameLst>
                                          <p:attrName>style.color</p:attrName>
                                        </p:attrNameLst>
                                      </p:cBhvr>
                                      <p:to>
                                        <a:srgbClr val="99FF66"/>
                                      </p:to>
                                    </p:animClr>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3" presetClass="emph" presetSubtype="2" fill="hold" nodeType="withEffect">
                                  <p:stCondLst>
                                    <p:cond delay="0"/>
                                  </p:stCondLst>
                                  <p:childTnLst>
                                    <p:animClr clrSpc="rgb" dir="cw">
                                      <p:cBhvr override="childStyle">
                                        <p:cTn id="66" dur="500" fill="hold"/>
                                        <p:tgtEl>
                                          <p:spTgt spid="7">
                                            <p:txEl>
                                              <p:pRg st="4" end="4"/>
                                            </p:txEl>
                                          </p:spTgt>
                                        </p:tgtEl>
                                        <p:attrNameLst>
                                          <p:attrName>style.color</p:attrName>
                                        </p:attrNameLst>
                                      </p:cBhvr>
                                      <p:to>
                                        <a:srgbClr val="99FF66"/>
                                      </p:to>
                                    </p:animClr>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3" presetClass="emph" presetSubtype="2" fill="hold" nodeType="withEffect">
                                  <p:stCondLst>
                                    <p:cond delay="0"/>
                                  </p:stCondLst>
                                  <p:childTnLst>
                                    <p:animClr clrSpc="rgb" dir="cw">
                                      <p:cBhvr override="childStyle">
                                        <p:cTn id="73" dur="500" fill="hold"/>
                                        <p:tgtEl>
                                          <p:spTgt spid="7">
                                            <p:txEl>
                                              <p:pRg st="5" end="5"/>
                                            </p:txEl>
                                          </p:spTgt>
                                        </p:tgtEl>
                                        <p:attrNameLst>
                                          <p:attrName>style.color</p:attrName>
                                        </p:attrNameLst>
                                      </p:cBhvr>
                                      <p:to>
                                        <a:srgbClr val="99FF66"/>
                                      </p:to>
                                    </p:animClr>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par>
                                <p:cTn id="79" presetID="3" presetClass="emph" presetSubtype="2" fill="hold" nodeType="withEffect">
                                  <p:stCondLst>
                                    <p:cond delay="0"/>
                                  </p:stCondLst>
                                  <p:childTnLst>
                                    <p:animClr clrSpc="rgb" dir="cw">
                                      <p:cBhvr override="childStyle">
                                        <p:cTn id="80" dur="500" fill="hold"/>
                                        <p:tgtEl>
                                          <p:spTgt spid="7">
                                            <p:txEl>
                                              <p:pRg st="6" end="6"/>
                                            </p:txEl>
                                          </p:spTgt>
                                        </p:tgtEl>
                                        <p:attrNameLst>
                                          <p:attrName>style.color</p:attrName>
                                        </p:attrNameLst>
                                      </p:cBhvr>
                                      <p:to>
                                        <a:srgbClr val="99FF6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460E1-FA5D-495B-B38C-9729F8BC3CA7}"/>
              </a:ext>
            </a:extLst>
          </p:cNvPr>
          <p:cNvSpPr>
            <a:spLocks noGrp="1"/>
          </p:cNvSpPr>
          <p:nvPr>
            <p:ph type="title"/>
          </p:nvPr>
        </p:nvSpPr>
        <p:spPr/>
        <p:txBody>
          <a:bodyPr>
            <a:normAutofit/>
          </a:bodyPr>
          <a:lstStyle/>
          <a:p>
            <a:r>
              <a:rPr lang="en-US" sz="3600" dirty="0">
                <a:solidFill>
                  <a:schemeClr val="tx1"/>
                </a:solidFill>
              </a:rPr>
              <a:t>.NET </a:t>
            </a:r>
            <a:r>
              <a:rPr lang="en-US" altLang="zh-CN" sz="3600" dirty="0">
                <a:solidFill>
                  <a:schemeClr val="tx1"/>
                </a:solidFill>
              </a:rPr>
              <a:t>5 </a:t>
            </a:r>
            <a:r>
              <a:rPr lang="zh-CN" altLang="en-US" sz="3600" dirty="0">
                <a:solidFill>
                  <a:schemeClr val="tx1"/>
                </a:solidFill>
              </a:rPr>
              <a:t>里的</a:t>
            </a:r>
            <a:r>
              <a:rPr lang="en-US" altLang="zh-CN" sz="3600" dirty="0" err="1">
                <a:solidFill>
                  <a:schemeClr val="tx1"/>
                </a:solidFill>
              </a:rPr>
              <a:t>Blazor</a:t>
            </a:r>
            <a:r>
              <a:rPr lang="en-US" altLang="zh-CN" sz="3600" dirty="0">
                <a:solidFill>
                  <a:schemeClr val="tx1"/>
                </a:solidFill>
              </a:rPr>
              <a:t> </a:t>
            </a:r>
            <a:r>
              <a:rPr lang="zh-CN" altLang="en-US" sz="3600" dirty="0">
                <a:solidFill>
                  <a:schemeClr val="tx1"/>
                </a:solidFill>
              </a:rPr>
              <a:t>特性</a:t>
            </a:r>
            <a:endParaRPr lang="en-US" sz="3600" dirty="0">
              <a:solidFill>
                <a:schemeClr val="tx1"/>
              </a:solidFill>
            </a:endParaRPr>
          </a:p>
        </p:txBody>
      </p:sp>
      <p:sp>
        <p:nvSpPr>
          <p:cNvPr id="29" name="Title 3">
            <a:extLst>
              <a:ext uri="{FF2B5EF4-FFF2-40B4-BE49-F238E27FC236}">
                <a16:creationId xmlns:a16="http://schemas.microsoft.com/office/drawing/2014/main" id="{C2E239C7-7DB3-4625-A1AB-ADE0B886D668}"/>
              </a:ext>
            </a:extLst>
          </p:cNvPr>
          <p:cNvSpPr txBox="1">
            <a:spLocks/>
          </p:cNvSpPr>
          <p:nvPr/>
        </p:nvSpPr>
        <p:spPr>
          <a:xfrm>
            <a:off x="831850" y="1709738"/>
            <a:ext cx="10515600" cy="285273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1" kern="1200" cap="none" spc="-100" baseline="0">
                <a:ln w="3175">
                  <a:noFill/>
                </a:ln>
                <a:solidFill>
                  <a:schemeClr val="accent3"/>
                </a:solidFill>
                <a:effectLst>
                  <a:outerShdw blurRad="38100" dist="38100" dir="2700000" algn="tl">
                    <a:srgbClr val="000000">
                      <a:alpha val="43137"/>
                    </a:srgbClr>
                  </a:outerShdw>
                </a:effectLst>
                <a:latin typeface="+mj-lt"/>
                <a:ea typeface="+mn-ea"/>
                <a:cs typeface="Segoe UI" pitchFamily="34" charset="0"/>
              </a:defRPr>
            </a:lvl1pPr>
          </a:lstStyle>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Demo</a:t>
            </a:r>
          </a:p>
        </p:txBody>
      </p:sp>
      <p:sp>
        <p:nvSpPr>
          <p:cNvPr id="30" name="Title 3">
            <a:extLst>
              <a:ext uri="{FF2B5EF4-FFF2-40B4-BE49-F238E27FC236}">
                <a16:creationId xmlns:a16="http://schemas.microsoft.com/office/drawing/2014/main" id="{88F7166E-5194-47AB-BF7E-EED54AA7B3BD}"/>
              </a:ext>
            </a:extLst>
          </p:cNvPr>
          <p:cNvSpPr txBox="1">
            <a:spLocks/>
          </p:cNvSpPr>
          <p:nvPr/>
        </p:nvSpPr>
        <p:spPr>
          <a:xfrm>
            <a:off x="949548" y="4247757"/>
            <a:ext cx="10515600" cy="6294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latin typeface="Open Sans" panose="020B0606030504020204" pitchFamily="34" charset="0"/>
                <a:ea typeface="Open Sans" panose="020B0606030504020204" pitchFamily="34" charset="0"/>
                <a:cs typeface="Open Sans" panose="020B0606030504020204" pitchFamily="34" charset="0"/>
              </a:rPr>
              <a:t>https://github.com/bluzorhub/blazoract</a:t>
            </a:r>
          </a:p>
        </p:txBody>
      </p:sp>
    </p:spTree>
    <p:extLst>
      <p:ext uri="{BB962C8B-B14F-4D97-AF65-F5344CB8AC3E}">
        <p14:creationId xmlns:p14="http://schemas.microsoft.com/office/powerpoint/2010/main" val="169180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CA387C0-F0C9-4675-9CD4-A398BCA3A308}"/>
              </a:ext>
            </a:extLst>
          </p:cNvPr>
          <p:cNvSpPr/>
          <p:nvPr/>
        </p:nvSpPr>
        <p:spPr bwMode="auto">
          <a:xfrm>
            <a:off x="516543" y="594115"/>
            <a:ext cx="1855974" cy="384048"/>
          </a:xfrm>
          <a:prstGeom prst="roundRect">
            <a:avLst>
              <a:gd name="adj" fmla="val 26320"/>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cs typeface="Segoe UI" pitchFamily="34" charset="0"/>
              </a:rPr>
              <a:t>OPEN SOURCE</a:t>
            </a:r>
          </a:p>
        </p:txBody>
      </p:sp>
      <p:sp>
        <p:nvSpPr>
          <p:cNvPr id="3" name="Title 2">
            <a:extLst>
              <a:ext uri="{FF2B5EF4-FFF2-40B4-BE49-F238E27FC236}">
                <a16:creationId xmlns:a16="http://schemas.microsoft.com/office/drawing/2014/main" id="{5C841467-4263-4B2E-AEAB-C1D8335EC2A6}"/>
              </a:ext>
            </a:extLst>
          </p:cNvPr>
          <p:cNvSpPr>
            <a:spLocks noGrp="1"/>
          </p:cNvSpPr>
          <p:nvPr>
            <p:ph type="title"/>
          </p:nvPr>
        </p:nvSpPr>
        <p:spPr>
          <a:xfrm>
            <a:off x="472107" y="1244164"/>
            <a:ext cx="10515600" cy="1325563"/>
          </a:xfrm>
        </p:spPr>
        <p:txBody>
          <a:bodyPr>
            <a:normAutofit fontScale="90000"/>
          </a:bodyPr>
          <a:lstStyle/>
          <a:p>
            <a:r>
              <a:rPr lang="en-US">
                <a:latin typeface="Open Sans" panose="020B0604020202020204" charset="0"/>
                <a:ea typeface="Open Sans" panose="020B0604020202020204" charset="0"/>
                <a:cs typeface="Open Sans" panose="020B0604020202020204" charset="0"/>
              </a:rPr>
              <a:t>OSS Partners for .NET 5 – Thank you!</a:t>
            </a:r>
            <a:br>
              <a:rPr lang="en-US">
                <a:latin typeface="Open Sans" panose="020B0604020202020204" charset="0"/>
                <a:ea typeface="Open Sans" panose="020B0604020202020204" charset="0"/>
                <a:cs typeface="Open Sans" panose="020B0604020202020204" charset="0"/>
              </a:rPr>
            </a:br>
            <a:endParaRPr lang="en-US">
              <a:latin typeface="Open Sans" panose="020B0604020202020204" charset="0"/>
              <a:ea typeface="Open Sans" panose="020B0604020202020204" charset="0"/>
              <a:cs typeface="Open Sans" panose="020B0604020202020204" charset="0"/>
            </a:endParaRPr>
          </a:p>
        </p:txBody>
      </p:sp>
      <p:pic>
        <p:nvPicPr>
          <p:cNvPr id="12" name="Graphic 11">
            <a:extLst>
              <a:ext uri="{FF2B5EF4-FFF2-40B4-BE49-F238E27FC236}">
                <a16:creationId xmlns:a16="http://schemas.microsoft.com/office/drawing/2014/main" id="{37F5A536-7A05-42C7-BCEC-223FB2A43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32612" y="2921813"/>
            <a:ext cx="2121430" cy="2121430"/>
          </a:xfrm>
          <a:prstGeom prst="rect">
            <a:avLst/>
          </a:prstGeom>
        </p:spPr>
      </p:pic>
      <p:sp>
        <p:nvSpPr>
          <p:cNvPr id="21" name="TextBox 20">
            <a:extLst>
              <a:ext uri="{FF2B5EF4-FFF2-40B4-BE49-F238E27FC236}">
                <a16:creationId xmlns:a16="http://schemas.microsoft.com/office/drawing/2014/main" id="{0D3280C3-67DA-4166-A027-623BC8761831}"/>
              </a:ext>
            </a:extLst>
          </p:cNvPr>
          <p:cNvSpPr txBox="1"/>
          <p:nvPr/>
        </p:nvSpPr>
        <p:spPr>
          <a:xfrm>
            <a:off x="3502950" y="2958697"/>
            <a:ext cx="5118944" cy="369332"/>
          </a:xfrm>
          <a:prstGeom prst="rect">
            <a:avLst/>
          </a:prstGeom>
          <a:noFill/>
        </p:spPr>
        <p:txBody>
          <a:bodyPr wrap="square">
            <a:spAutoFit/>
          </a:bodyPr>
          <a:lstStyle/>
          <a:p>
            <a:r>
              <a:rPr lang="en-US">
                <a:latin typeface="Open Sans" panose="020B0604020202020204" charset="0"/>
                <a:ea typeface="Open Sans" panose="020B0604020202020204" charset="0"/>
                <a:cs typeface="Open Sans" panose="020B0604020202020204" charset="0"/>
              </a:rPr>
              <a:t>Live Reload Middleware for ASP.NET Core</a:t>
            </a:r>
          </a:p>
        </p:txBody>
      </p:sp>
      <p:sp>
        <p:nvSpPr>
          <p:cNvPr id="17" name="TextBox 16">
            <a:extLst>
              <a:ext uri="{FF2B5EF4-FFF2-40B4-BE49-F238E27FC236}">
                <a16:creationId xmlns:a16="http://schemas.microsoft.com/office/drawing/2014/main" id="{F6F70562-7F65-4D08-885A-C69CF34DD7A8}"/>
              </a:ext>
            </a:extLst>
          </p:cNvPr>
          <p:cNvSpPr txBox="1"/>
          <p:nvPr/>
        </p:nvSpPr>
        <p:spPr>
          <a:xfrm>
            <a:off x="3486878" y="5225372"/>
            <a:ext cx="5118944" cy="369332"/>
          </a:xfrm>
          <a:prstGeom prst="rect">
            <a:avLst/>
          </a:prstGeom>
          <a:noFill/>
        </p:spPr>
        <p:txBody>
          <a:bodyPr wrap="square">
            <a:spAutoFit/>
          </a:bodyPr>
          <a:lstStyle/>
          <a:p>
            <a:r>
              <a:rPr lang="en-US" err="1">
                <a:latin typeface="Open Sans" panose="020B0604020202020204" charset="0"/>
                <a:ea typeface="Open Sans" panose="020B0604020202020204" charset="0"/>
                <a:cs typeface="Open Sans" panose="020B0604020202020204" charset="0"/>
              </a:rPr>
              <a:t>Swashbuckle</a:t>
            </a:r>
            <a:endParaRPr lang="en-US">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E436BD7B-B7A0-407A-A77E-E731CB7AEC29}"/>
              </a:ext>
            </a:extLst>
          </p:cNvPr>
          <p:cNvSpPr txBox="1"/>
          <p:nvPr/>
        </p:nvSpPr>
        <p:spPr>
          <a:xfrm>
            <a:off x="576178" y="6138877"/>
            <a:ext cx="5118944" cy="369332"/>
          </a:xfrm>
          <a:prstGeom prst="rect">
            <a:avLst/>
          </a:prstGeom>
          <a:noFill/>
        </p:spPr>
        <p:txBody>
          <a:bodyPr wrap="square">
            <a:spAutoFit/>
          </a:bodyPr>
          <a:lstStyle/>
          <a:p>
            <a:r>
              <a:rPr lang="en-US" err="1">
                <a:latin typeface="Open Sans" panose="020B0604020202020204" charset="0"/>
                <a:ea typeface="Open Sans" panose="020B0604020202020204" charset="0"/>
                <a:cs typeface="Open Sans" panose="020B0604020202020204" charset="0"/>
              </a:rPr>
              <a:t>IdentityServer</a:t>
            </a:r>
            <a:endParaRPr lang="en-US">
              <a:latin typeface="Open Sans" panose="020B0604020202020204" charset="0"/>
              <a:ea typeface="Open Sans" panose="020B0604020202020204" charset="0"/>
              <a:cs typeface="Open Sans" panose="020B0604020202020204" charset="0"/>
            </a:endParaRPr>
          </a:p>
        </p:txBody>
      </p:sp>
      <p:sp>
        <p:nvSpPr>
          <p:cNvPr id="27" name="TextBox 26">
            <a:extLst>
              <a:ext uri="{FF2B5EF4-FFF2-40B4-BE49-F238E27FC236}">
                <a16:creationId xmlns:a16="http://schemas.microsoft.com/office/drawing/2014/main" id="{DDAEFDCC-8771-40DF-B6DE-1F253B3D21FD}"/>
              </a:ext>
            </a:extLst>
          </p:cNvPr>
          <p:cNvSpPr txBox="1"/>
          <p:nvPr/>
        </p:nvSpPr>
        <p:spPr>
          <a:xfrm>
            <a:off x="576178" y="4288064"/>
            <a:ext cx="2499983" cy="369332"/>
          </a:xfrm>
          <a:prstGeom prst="rect">
            <a:avLst/>
          </a:prstGeom>
          <a:noFill/>
        </p:spPr>
        <p:txBody>
          <a:bodyPr wrap="square">
            <a:spAutoFit/>
          </a:bodyPr>
          <a:lstStyle/>
          <a:p>
            <a:r>
              <a:rPr lang="en-US" err="1">
                <a:effectLst/>
                <a:latin typeface="Open Sans" panose="020B0604020202020204" charset="0"/>
                <a:ea typeface="Open Sans" panose="020B0604020202020204" charset="0"/>
                <a:cs typeface="Open Sans" panose="020B0604020202020204" charset="0"/>
              </a:rPr>
              <a:t>Blazored</a:t>
            </a:r>
            <a:endParaRPr lang="en-US">
              <a:latin typeface="Open Sans" panose="020B0604020202020204" charset="0"/>
              <a:ea typeface="Open Sans" panose="020B0604020202020204" charset="0"/>
              <a:cs typeface="Open Sans" panose="020B0604020202020204" charset="0"/>
            </a:endParaRPr>
          </a:p>
        </p:txBody>
      </p:sp>
      <p:sp>
        <p:nvSpPr>
          <p:cNvPr id="29" name="TextBox 28">
            <a:extLst>
              <a:ext uri="{FF2B5EF4-FFF2-40B4-BE49-F238E27FC236}">
                <a16:creationId xmlns:a16="http://schemas.microsoft.com/office/drawing/2014/main" id="{76797AF1-4676-473D-AE0C-A6BE4E02051E}"/>
              </a:ext>
            </a:extLst>
          </p:cNvPr>
          <p:cNvSpPr txBox="1"/>
          <p:nvPr/>
        </p:nvSpPr>
        <p:spPr>
          <a:xfrm>
            <a:off x="9115841" y="2466396"/>
            <a:ext cx="2802982" cy="369332"/>
          </a:xfrm>
          <a:prstGeom prst="rect">
            <a:avLst/>
          </a:prstGeom>
          <a:noFill/>
        </p:spPr>
        <p:txBody>
          <a:bodyPr wrap="square">
            <a:spAutoFit/>
          </a:bodyPr>
          <a:lstStyle/>
          <a:p>
            <a:r>
              <a:rPr lang="en-US">
                <a:effectLst/>
                <a:latin typeface="Open Sans" panose="020B0604020202020204" charset="0"/>
                <a:ea typeface="Open Sans" panose="020B0604020202020204" charset="0"/>
                <a:cs typeface="Open Sans" panose="020B0604020202020204" charset="0"/>
              </a:rPr>
              <a:t>And many more…</a:t>
            </a:r>
            <a:endParaRPr lang="en-US">
              <a:latin typeface="Open Sans" panose="020B0604020202020204" charset="0"/>
              <a:ea typeface="Open Sans" panose="020B0604020202020204" charset="0"/>
              <a:cs typeface="Open Sans" panose="020B0604020202020204" charset="0"/>
            </a:endParaRPr>
          </a:p>
        </p:txBody>
      </p:sp>
      <p:sp>
        <p:nvSpPr>
          <p:cNvPr id="31" name="TextBox 30">
            <a:extLst>
              <a:ext uri="{FF2B5EF4-FFF2-40B4-BE49-F238E27FC236}">
                <a16:creationId xmlns:a16="http://schemas.microsoft.com/office/drawing/2014/main" id="{14D0A3A0-57C2-4513-BC75-FFF370D08913}"/>
              </a:ext>
            </a:extLst>
          </p:cNvPr>
          <p:cNvSpPr txBox="1"/>
          <p:nvPr/>
        </p:nvSpPr>
        <p:spPr>
          <a:xfrm>
            <a:off x="576178" y="2921813"/>
            <a:ext cx="2499983" cy="369332"/>
          </a:xfrm>
          <a:prstGeom prst="rect">
            <a:avLst/>
          </a:prstGeom>
          <a:noFill/>
        </p:spPr>
        <p:txBody>
          <a:bodyPr wrap="square">
            <a:spAutoFit/>
          </a:bodyPr>
          <a:lstStyle/>
          <a:p>
            <a:r>
              <a:rPr lang="en-US" err="1">
                <a:effectLst/>
                <a:latin typeface="Open Sans" panose="020B0604020202020204" charset="0"/>
                <a:ea typeface="Open Sans" panose="020B0604020202020204" charset="0"/>
                <a:cs typeface="Open Sans" panose="020B0604020202020204" charset="0"/>
              </a:rPr>
              <a:t>bUnit</a:t>
            </a:r>
            <a:endParaRPr lang="en-US">
              <a:latin typeface="Open Sans" panose="020B0604020202020204" charset="0"/>
              <a:ea typeface="Open Sans" panose="020B0604020202020204" charset="0"/>
              <a:cs typeface="Open Sans" panose="020B0604020202020204" charset="0"/>
            </a:endParaRPr>
          </a:p>
        </p:txBody>
      </p:sp>
      <p:sp>
        <p:nvSpPr>
          <p:cNvPr id="33" name="TextBox 32">
            <a:extLst>
              <a:ext uri="{FF2B5EF4-FFF2-40B4-BE49-F238E27FC236}">
                <a16:creationId xmlns:a16="http://schemas.microsoft.com/office/drawing/2014/main" id="{BD469ABF-CE0E-493F-A762-CE3097982CBF}"/>
              </a:ext>
            </a:extLst>
          </p:cNvPr>
          <p:cNvSpPr txBox="1"/>
          <p:nvPr/>
        </p:nvSpPr>
        <p:spPr>
          <a:xfrm>
            <a:off x="3502950" y="3412032"/>
            <a:ext cx="5118944" cy="369332"/>
          </a:xfrm>
          <a:prstGeom prst="rect">
            <a:avLst/>
          </a:prstGeom>
          <a:noFill/>
        </p:spPr>
        <p:txBody>
          <a:bodyPr wrap="square">
            <a:spAutoFit/>
          </a:bodyPr>
          <a:lstStyle/>
          <a:p>
            <a:r>
              <a:rPr lang="en-US" dirty="0" err="1">
                <a:effectLst/>
                <a:latin typeface="Open Sans" panose="020B0604020202020204" charset="0"/>
                <a:ea typeface="Open Sans" panose="020B0604020202020204" charset="0"/>
                <a:cs typeface="Open Sans" panose="020B0604020202020204" charset="0"/>
              </a:rPr>
              <a:t>MatBlazor</a:t>
            </a:r>
            <a:endParaRPr lang="en-US" dirty="0">
              <a:latin typeface="Open Sans" panose="020B0604020202020204" charset="0"/>
              <a:ea typeface="Open Sans" panose="020B0604020202020204" charset="0"/>
              <a:cs typeface="Open Sans" panose="020B0604020202020204" charset="0"/>
            </a:endParaRPr>
          </a:p>
        </p:txBody>
      </p:sp>
      <p:sp>
        <p:nvSpPr>
          <p:cNvPr id="35" name="TextBox 34">
            <a:extLst>
              <a:ext uri="{FF2B5EF4-FFF2-40B4-BE49-F238E27FC236}">
                <a16:creationId xmlns:a16="http://schemas.microsoft.com/office/drawing/2014/main" id="{BE33A6CE-59EB-4948-B64E-07A7ACE3D387}"/>
              </a:ext>
            </a:extLst>
          </p:cNvPr>
          <p:cNvSpPr txBox="1"/>
          <p:nvPr/>
        </p:nvSpPr>
        <p:spPr>
          <a:xfrm>
            <a:off x="579971" y="5203648"/>
            <a:ext cx="5118944" cy="369332"/>
          </a:xfrm>
          <a:prstGeom prst="rect">
            <a:avLst/>
          </a:prstGeom>
          <a:noFill/>
        </p:spPr>
        <p:txBody>
          <a:bodyPr wrap="square">
            <a:spAutoFit/>
          </a:bodyPr>
          <a:lstStyle/>
          <a:p>
            <a:r>
              <a:rPr lang="en-US" err="1">
                <a:effectLst/>
                <a:latin typeface="Open Sans" panose="020B0604020202020204" charset="0"/>
                <a:ea typeface="Open Sans" panose="020B0604020202020204" charset="0"/>
                <a:cs typeface="Open Sans" panose="020B0604020202020204" charset="0"/>
              </a:rPr>
              <a:t>BlazorStrap</a:t>
            </a:r>
            <a:endParaRPr lang="en-US">
              <a:latin typeface="Open Sans" panose="020B0604020202020204" charset="0"/>
              <a:ea typeface="Open Sans" panose="020B0604020202020204" charset="0"/>
              <a:cs typeface="Open Sans" panose="020B0604020202020204" charset="0"/>
            </a:endParaRPr>
          </a:p>
        </p:txBody>
      </p:sp>
      <p:sp>
        <p:nvSpPr>
          <p:cNvPr id="37" name="TextBox 36">
            <a:extLst>
              <a:ext uri="{FF2B5EF4-FFF2-40B4-BE49-F238E27FC236}">
                <a16:creationId xmlns:a16="http://schemas.microsoft.com/office/drawing/2014/main" id="{EB855675-5FE9-49E4-BD31-16712627063C}"/>
              </a:ext>
            </a:extLst>
          </p:cNvPr>
          <p:cNvSpPr txBox="1"/>
          <p:nvPr/>
        </p:nvSpPr>
        <p:spPr>
          <a:xfrm>
            <a:off x="576178" y="3377230"/>
            <a:ext cx="2499983" cy="369332"/>
          </a:xfrm>
          <a:prstGeom prst="rect">
            <a:avLst/>
          </a:prstGeom>
          <a:noFill/>
        </p:spPr>
        <p:txBody>
          <a:bodyPr wrap="square">
            <a:spAutoFit/>
          </a:bodyPr>
          <a:lstStyle/>
          <a:p>
            <a:r>
              <a:rPr lang="en-US" err="1">
                <a:effectLst/>
                <a:latin typeface="Open Sans" panose="020B0604020202020204" charset="0"/>
                <a:ea typeface="Open Sans" panose="020B0604020202020204" charset="0"/>
                <a:cs typeface="Open Sans" panose="020B0604020202020204" charset="0"/>
              </a:rPr>
              <a:t>Blazm</a:t>
            </a:r>
            <a:endParaRPr lang="en-US">
              <a:latin typeface="Open Sans" panose="020B0604020202020204" charset="0"/>
              <a:ea typeface="Open Sans" panose="020B0604020202020204" charset="0"/>
              <a:cs typeface="Open Sans" panose="020B0604020202020204" charset="0"/>
            </a:endParaRPr>
          </a:p>
        </p:txBody>
      </p:sp>
      <p:sp>
        <p:nvSpPr>
          <p:cNvPr id="39" name="TextBox 38">
            <a:extLst>
              <a:ext uri="{FF2B5EF4-FFF2-40B4-BE49-F238E27FC236}">
                <a16:creationId xmlns:a16="http://schemas.microsoft.com/office/drawing/2014/main" id="{8809D3C5-DA1C-443F-8DB7-8ED4CD56AF5A}"/>
              </a:ext>
            </a:extLst>
          </p:cNvPr>
          <p:cNvSpPr txBox="1"/>
          <p:nvPr/>
        </p:nvSpPr>
        <p:spPr>
          <a:xfrm>
            <a:off x="576178" y="2466396"/>
            <a:ext cx="2499983" cy="369332"/>
          </a:xfrm>
          <a:prstGeom prst="rect">
            <a:avLst/>
          </a:prstGeom>
          <a:noFill/>
        </p:spPr>
        <p:txBody>
          <a:bodyPr wrap="square">
            <a:spAutoFit/>
          </a:bodyPr>
          <a:lstStyle/>
          <a:p>
            <a:r>
              <a:rPr lang="en-US">
                <a:effectLst/>
                <a:latin typeface="Open Sans" panose="020B0604020202020204" charset="0"/>
                <a:ea typeface="Open Sans" panose="020B0604020202020204" charset="0"/>
                <a:cs typeface="Open Sans" panose="020B0604020202020204" charset="0"/>
              </a:rPr>
              <a:t>Ant Design Blazor</a:t>
            </a:r>
            <a:endParaRPr lang="en-US">
              <a:latin typeface="Open Sans" panose="020B0604020202020204" charset="0"/>
              <a:ea typeface="Open Sans" panose="020B0604020202020204" charset="0"/>
              <a:cs typeface="Open Sans" panose="020B0604020202020204" charset="0"/>
            </a:endParaRPr>
          </a:p>
        </p:txBody>
      </p:sp>
      <p:sp>
        <p:nvSpPr>
          <p:cNvPr id="41" name="TextBox 40">
            <a:extLst>
              <a:ext uri="{FF2B5EF4-FFF2-40B4-BE49-F238E27FC236}">
                <a16:creationId xmlns:a16="http://schemas.microsoft.com/office/drawing/2014/main" id="{E24418FE-2D58-43A3-AAE5-E4C332F8FED5}"/>
              </a:ext>
            </a:extLst>
          </p:cNvPr>
          <p:cNvSpPr txBox="1"/>
          <p:nvPr/>
        </p:nvSpPr>
        <p:spPr>
          <a:xfrm>
            <a:off x="576178" y="3832647"/>
            <a:ext cx="2499983" cy="369332"/>
          </a:xfrm>
          <a:prstGeom prst="rect">
            <a:avLst/>
          </a:prstGeom>
          <a:noFill/>
        </p:spPr>
        <p:txBody>
          <a:bodyPr wrap="square">
            <a:spAutoFit/>
          </a:bodyPr>
          <a:lstStyle/>
          <a:p>
            <a:r>
              <a:rPr lang="en-US">
                <a:effectLst/>
                <a:latin typeface="Open Sans" panose="020B0604020202020204" charset="0"/>
                <a:ea typeface="Open Sans" panose="020B0604020202020204" charset="0"/>
                <a:cs typeface="Open Sans" panose="020B0604020202020204" charset="0"/>
              </a:rPr>
              <a:t>Blazor Extensions</a:t>
            </a:r>
            <a:endParaRPr lang="en-US">
              <a:latin typeface="Open Sans" panose="020B0604020202020204" charset="0"/>
              <a:ea typeface="Open Sans" panose="020B0604020202020204" charset="0"/>
              <a:cs typeface="Open Sans" panose="020B0604020202020204" charset="0"/>
            </a:endParaRPr>
          </a:p>
        </p:txBody>
      </p:sp>
      <p:sp>
        <p:nvSpPr>
          <p:cNvPr id="48" name="TextBox 47">
            <a:extLst>
              <a:ext uri="{FF2B5EF4-FFF2-40B4-BE49-F238E27FC236}">
                <a16:creationId xmlns:a16="http://schemas.microsoft.com/office/drawing/2014/main" id="{236EDF5B-9974-4D29-B66D-E781569FF593}"/>
              </a:ext>
            </a:extLst>
          </p:cNvPr>
          <p:cNvSpPr txBox="1"/>
          <p:nvPr/>
        </p:nvSpPr>
        <p:spPr>
          <a:xfrm>
            <a:off x="576178" y="4743481"/>
            <a:ext cx="2793187" cy="369332"/>
          </a:xfrm>
          <a:prstGeom prst="rect">
            <a:avLst/>
          </a:prstGeom>
          <a:noFill/>
        </p:spPr>
        <p:txBody>
          <a:bodyPr wrap="square">
            <a:spAutoFit/>
          </a:bodyPr>
          <a:lstStyle/>
          <a:p>
            <a:r>
              <a:rPr lang="en-US" err="1">
                <a:effectLst/>
                <a:latin typeface="Open Sans" panose="020B0604020202020204" charset="0"/>
                <a:ea typeface="Open Sans" panose="020B0604020202020204" charset="0"/>
                <a:cs typeface="Open Sans" panose="020B0604020202020204" charset="0"/>
              </a:rPr>
              <a:t>Blazorise</a:t>
            </a:r>
            <a:endParaRPr lang="en-US">
              <a:latin typeface="Open Sans" panose="020B0604020202020204" charset="0"/>
              <a:ea typeface="Open Sans" panose="020B0604020202020204" charset="0"/>
              <a:cs typeface="Open Sans" panose="020B0604020202020204" charset="0"/>
            </a:endParaRPr>
          </a:p>
        </p:txBody>
      </p:sp>
      <p:sp>
        <p:nvSpPr>
          <p:cNvPr id="50" name="TextBox 49">
            <a:extLst>
              <a:ext uri="{FF2B5EF4-FFF2-40B4-BE49-F238E27FC236}">
                <a16:creationId xmlns:a16="http://schemas.microsoft.com/office/drawing/2014/main" id="{04645F11-BF57-4684-8EFA-9B185A3E931E}"/>
              </a:ext>
            </a:extLst>
          </p:cNvPr>
          <p:cNvSpPr txBox="1"/>
          <p:nvPr/>
        </p:nvSpPr>
        <p:spPr>
          <a:xfrm>
            <a:off x="3486878" y="4772037"/>
            <a:ext cx="5118944" cy="369332"/>
          </a:xfrm>
          <a:prstGeom prst="rect">
            <a:avLst/>
          </a:prstGeom>
          <a:noFill/>
        </p:spPr>
        <p:txBody>
          <a:bodyPr wrap="square">
            <a:spAutoFit/>
          </a:bodyPr>
          <a:lstStyle/>
          <a:p>
            <a:r>
              <a:rPr lang="en-US">
                <a:latin typeface="Open Sans" panose="020B0604020202020204" charset="0"/>
                <a:ea typeface="Open Sans" panose="020B0604020202020204" charset="0"/>
                <a:cs typeface="Open Sans" panose="020B0604020202020204" charset="0"/>
              </a:rPr>
              <a:t>Reactive Extensions</a:t>
            </a:r>
          </a:p>
        </p:txBody>
      </p:sp>
      <p:sp>
        <p:nvSpPr>
          <p:cNvPr id="52" name="TextBox 51">
            <a:extLst>
              <a:ext uri="{FF2B5EF4-FFF2-40B4-BE49-F238E27FC236}">
                <a16:creationId xmlns:a16="http://schemas.microsoft.com/office/drawing/2014/main" id="{F3F12DB7-EBEC-4A57-BB5B-F107E2D9E74D}"/>
              </a:ext>
            </a:extLst>
          </p:cNvPr>
          <p:cNvSpPr txBox="1"/>
          <p:nvPr/>
        </p:nvSpPr>
        <p:spPr>
          <a:xfrm>
            <a:off x="3502950" y="3865367"/>
            <a:ext cx="5118944" cy="369332"/>
          </a:xfrm>
          <a:prstGeom prst="rect">
            <a:avLst/>
          </a:prstGeom>
          <a:noFill/>
        </p:spPr>
        <p:txBody>
          <a:bodyPr wrap="square">
            <a:spAutoFit/>
          </a:bodyPr>
          <a:lstStyle/>
          <a:p>
            <a:r>
              <a:rPr lang="en-US">
                <a:effectLst/>
                <a:latin typeface="Open Sans" panose="020B0604020202020204" charset="0"/>
                <a:ea typeface="Open Sans" panose="020B0604020202020204" charset="0"/>
                <a:cs typeface="Open Sans" panose="020B0604020202020204" charset="0"/>
              </a:rPr>
              <a:t>NuGet Package Explorer</a:t>
            </a:r>
            <a:endParaRPr lang="en-US">
              <a:latin typeface="Open Sans" panose="020B0604020202020204" charset="0"/>
              <a:ea typeface="Open Sans" panose="020B0604020202020204" charset="0"/>
              <a:cs typeface="Open Sans" panose="020B0604020202020204" charset="0"/>
            </a:endParaRPr>
          </a:p>
        </p:txBody>
      </p:sp>
      <p:sp>
        <p:nvSpPr>
          <p:cNvPr id="2" name="TextBox 1">
            <a:extLst>
              <a:ext uri="{FF2B5EF4-FFF2-40B4-BE49-F238E27FC236}">
                <a16:creationId xmlns:a16="http://schemas.microsoft.com/office/drawing/2014/main" id="{29401983-6590-4614-A962-8235662F1768}"/>
              </a:ext>
            </a:extLst>
          </p:cNvPr>
          <p:cNvSpPr txBox="1"/>
          <p:nvPr/>
        </p:nvSpPr>
        <p:spPr>
          <a:xfrm>
            <a:off x="3502950" y="4318702"/>
            <a:ext cx="5118944" cy="369332"/>
          </a:xfrm>
          <a:prstGeom prst="rect">
            <a:avLst/>
          </a:prstGeom>
          <a:noFill/>
        </p:spPr>
        <p:txBody>
          <a:bodyPr wrap="square">
            <a:spAutoFit/>
          </a:bodyPr>
          <a:lstStyle/>
          <a:p>
            <a:r>
              <a:rPr lang="en-US" err="1">
                <a:effectLst/>
                <a:latin typeface="Open Sans" panose="020B0604020202020204" charset="0"/>
                <a:ea typeface="Open Sans" panose="020B0604020202020204" charset="0"/>
                <a:cs typeface="Open Sans" panose="020B0604020202020204" charset="0"/>
              </a:rPr>
              <a:t>Oqtane</a:t>
            </a:r>
            <a:endParaRPr lang="en-US">
              <a:latin typeface="Open Sans" panose="020B0604020202020204" charset="0"/>
              <a:ea typeface="Open Sans" panose="020B0604020202020204" charset="0"/>
              <a:cs typeface="Open Sans" panose="020B0604020202020204" charset="0"/>
            </a:endParaRPr>
          </a:p>
        </p:txBody>
      </p:sp>
      <p:sp>
        <p:nvSpPr>
          <p:cNvPr id="4" name="TextBox 3">
            <a:extLst>
              <a:ext uri="{FF2B5EF4-FFF2-40B4-BE49-F238E27FC236}">
                <a16:creationId xmlns:a16="http://schemas.microsoft.com/office/drawing/2014/main" id="{937F4C25-92B2-4C83-A92B-FF2EA527BEA9}"/>
              </a:ext>
            </a:extLst>
          </p:cNvPr>
          <p:cNvSpPr txBox="1"/>
          <p:nvPr/>
        </p:nvSpPr>
        <p:spPr>
          <a:xfrm>
            <a:off x="3486878" y="5678710"/>
            <a:ext cx="5118944" cy="369332"/>
          </a:xfrm>
          <a:prstGeom prst="rect">
            <a:avLst/>
          </a:prstGeom>
          <a:noFill/>
        </p:spPr>
        <p:txBody>
          <a:bodyPr wrap="square">
            <a:spAutoFit/>
          </a:bodyPr>
          <a:lstStyle/>
          <a:p>
            <a:r>
              <a:rPr lang="en-US">
                <a:latin typeface="Open Sans" panose="020B0604020202020204" charset="0"/>
                <a:ea typeface="Open Sans" panose="020B0604020202020204" charset="0"/>
                <a:cs typeface="Open Sans" panose="020B0604020202020204" charset="0"/>
              </a:rPr>
              <a:t>Uno Platform</a:t>
            </a:r>
          </a:p>
        </p:txBody>
      </p:sp>
      <p:sp>
        <p:nvSpPr>
          <p:cNvPr id="6" name="TextBox 5">
            <a:extLst>
              <a:ext uri="{FF2B5EF4-FFF2-40B4-BE49-F238E27FC236}">
                <a16:creationId xmlns:a16="http://schemas.microsoft.com/office/drawing/2014/main" id="{BB821EDD-0BBC-4796-A01B-E8D9C24231DA}"/>
              </a:ext>
            </a:extLst>
          </p:cNvPr>
          <p:cNvSpPr txBox="1"/>
          <p:nvPr/>
        </p:nvSpPr>
        <p:spPr>
          <a:xfrm>
            <a:off x="3486878" y="2466396"/>
            <a:ext cx="5118944" cy="369332"/>
          </a:xfrm>
          <a:prstGeom prst="rect">
            <a:avLst/>
          </a:prstGeom>
          <a:noFill/>
        </p:spPr>
        <p:txBody>
          <a:bodyPr wrap="square">
            <a:spAutoFit/>
          </a:bodyPr>
          <a:lstStyle/>
          <a:p>
            <a:r>
              <a:rPr lang="en-US" err="1">
                <a:latin typeface="Open Sans" panose="020B0604020202020204" charset="0"/>
                <a:ea typeface="Open Sans" panose="020B0604020202020204" charset="0"/>
                <a:cs typeface="Open Sans" panose="020B0604020202020204" charset="0"/>
              </a:rPr>
              <a:t>ImageSharp</a:t>
            </a:r>
            <a:endParaRPr lang="en-US">
              <a:latin typeface="Open Sans" panose="020B0604020202020204" charset="0"/>
              <a:ea typeface="Open Sans" panose="020B0604020202020204" charset="0"/>
              <a:cs typeface="Open Sans" panose="020B0604020202020204" charset="0"/>
            </a:endParaRPr>
          </a:p>
        </p:txBody>
      </p:sp>
      <p:sp>
        <p:nvSpPr>
          <p:cNvPr id="7" name="TextBox 6">
            <a:extLst>
              <a:ext uri="{FF2B5EF4-FFF2-40B4-BE49-F238E27FC236}">
                <a16:creationId xmlns:a16="http://schemas.microsoft.com/office/drawing/2014/main" id="{B112B22C-0DE4-47BC-9024-5A1DC2546D95}"/>
              </a:ext>
            </a:extLst>
          </p:cNvPr>
          <p:cNvSpPr txBox="1"/>
          <p:nvPr/>
        </p:nvSpPr>
        <p:spPr>
          <a:xfrm>
            <a:off x="576178" y="5678710"/>
            <a:ext cx="5118944" cy="369332"/>
          </a:xfrm>
          <a:prstGeom prst="rect">
            <a:avLst/>
          </a:prstGeom>
          <a:noFill/>
        </p:spPr>
        <p:txBody>
          <a:bodyPr wrap="square">
            <a:spAutoFit/>
          </a:bodyPr>
          <a:lstStyle/>
          <a:p>
            <a:r>
              <a:rPr lang="en-US">
                <a:latin typeface="Open Sans" panose="020B0604020202020204" charset="0"/>
                <a:ea typeface="Open Sans" panose="020B0604020202020204" charset="0"/>
                <a:cs typeface="Open Sans" panose="020B0604020202020204" charset="0"/>
              </a:rPr>
              <a:t>Cake</a:t>
            </a:r>
          </a:p>
        </p:txBody>
      </p:sp>
    </p:spTree>
    <p:extLst>
      <p:ext uri="{BB962C8B-B14F-4D97-AF65-F5344CB8AC3E}">
        <p14:creationId xmlns:p14="http://schemas.microsoft.com/office/powerpoint/2010/main" val="4043131899"/>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System.Storyboarding.Annotation.StickyNote" Revision="1" Stencil="System.Storyboarding.Annotation" StencilVersion="0.1"/>
</Control>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E7BEDE-E7DB-BA40-ACDC-19AD7C41F430}">
  <ds:schemaRefs>
    <ds:schemaRef ds:uri="http://schemas.microsoft.com/VisualStudio/2011/storyboarding/control"/>
  </ds:schemaRefs>
</ds:datastoreItem>
</file>

<file path=customXml/itemProps2.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customXml/itemProps3.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691</TotalTime>
  <Words>1976</Words>
  <Application>Microsoft Office PowerPoint</Application>
  <PresentationFormat>宽屏</PresentationFormat>
  <Paragraphs>301</Paragraphs>
  <Slides>31</Slides>
  <Notes>27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31</vt:i4>
      </vt:variant>
    </vt:vector>
  </HeadingPairs>
  <TitlesOfParts>
    <vt:vector size="48" baseType="lpstr">
      <vt:lpstr>-apple-system</vt:lpstr>
      <vt:lpstr>阿里巴巴普惠体</vt:lpstr>
      <vt:lpstr>华文新魏</vt:lpstr>
      <vt:lpstr>宋体</vt:lpstr>
      <vt:lpstr>微软雅黑</vt:lpstr>
      <vt:lpstr>Arial</vt:lpstr>
      <vt:lpstr>Calibri</vt:lpstr>
      <vt:lpstr>Century Gothic</vt:lpstr>
      <vt:lpstr>Consolas</vt:lpstr>
      <vt:lpstr>Open Sans</vt:lpstr>
      <vt:lpstr>Segoe UI</vt:lpstr>
      <vt:lpstr>Segoe UI Light</vt:lpstr>
      <vt:lpstr>Segoe UI Semibold</vt:lpstr>
      <vt:lpstr>Segoe UI Semilight</vt:lpstr>
      <vt:lpstr>Times</vt:lpstr>
      <vt:lpstr>Wingdings</vt:lpstr>
      <vt:lpstr>Dotnet_Template</vt:lpstr>
      <vt:lpstr>PowerPoint 演示文稿</vt:lpstr>
      <vt:lpstr>张善友</vt:lpstr>
      <vt:lpstr>PowerPoint 演示文稿</vt:lpstr>
      <vt:lpstr>ASP.NET Core: Blazor正式登场</vt:lpstr>
      <vt:lpstr>.NET 5 里的Blazor</vt:lpstr>
      <vt:lpstr>.NET Blazor 全栈 web 应用开发</vt:lpstr>
      <vt:lpstr>.NET 5 里的Blazor 特性</vt:lpstr>
      <vt:lpstr>.NET 5 里的Blazor 特性</vt:lpstr>
      <vt:lpstr>OSS Partners for .NET 5 – Thank you! </vt:lpstr>
      <vt:lpstr>性能提升</vt:lpstr>
      <vt:lpstr>PowerPoint 演示文稿</vt:lpstr>
      <vt:lpstr>Protected Browser Storage</vt:lpstr>
      <vt:lpstr>PowerPoint 演示文稿</vt:lpstr>
      <vt:lpstr>改进预渲染</vt:lpstr>
      <vt:lpstr>WebAssembly Prerendered</vt:lpstr>
      <vt:lpstr>WebAssembly</vt:lpstr>
      <vt:lpstr>延迟加载</vt:lpstr>
      <vt:lpstr>其他改进</vt:lpstr>
      <vt:lpstr>团队合作，实现梦想</vt:lpstr>
      <vt:lpstr>探讨微前端</vt:lpstr>
      <vt:lpstr> Web 应用程序的进化</vt:lpstr>
      <vt:lpstr>系统架构示例</vt:lpstr>
      <vt:lpstr>微前端架构</vt:lpstr>
      <vt:lpstr>推荐的前端架构</vt:lpstr>
      <vt:lpstr>基于Blazor的微前端</vt:lpstr>
      <vt:lpstr>基于Blazor的微前端</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zhang shanyou</cp:lastModifiedBy>
  <cp:revision>43</cp:revision>
  <dcterms:created xsi:type="dcterms:W3CDTF">2018-01-09T22:22:16Z</dcterms:created>
  <dcterms:modified xsi:type="dcterms:W3CDTF">2020-11-25T00:36:30Z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y fmtid="{D5CDD505-2E9C-101B-9397-08002B2CF9AE}" pid="11" name="Tfs.IsStoryboard">
    <vt:bool>true</vt:bool>
  </property>
  <property fmtid="{D5CDD505-2E9C-101B-9397-08002B2CF9AE}" pid="12" name="Tfs.LastKnownPath">
    <vt:lpwstr>https://microsoft-my.sharepoint.com/personal/daroth_microsoft_com/Documents/Presentations/.NET Conf Jan 2020 - Focus on Blazor/Welcome to Blazor.pptx</vt:lpwstr>
  </property>
</Properties>
</file>